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64"/>
  </p:notesMasterIdLst>
  <p:handoutMasterIdLst>
    <p:handoutMasterId r:id="rId65"/>
  </p:handoutMasterIdLst>
  <p:sldIdLst>
    <p:sldId id="260" r:id="rId2"/>
    <p:sldId id="272" r:id="rId3"/>
    <p:sldId id="325" r:id="rId4"/>
    <p:sldId id="388" r:id="rId5"/>
    <p:sldId id="389" r:id="rId6"/>
    <p:sldId id="390" r:id="rId7"/>
    <p:sldId id="327" r:id="rId8"/>
    <p:sldId id="328" r:id="rId9"/>
    <p:sldId id="377" r:id="rId10"/>
    <p:sldId id="330" r:id="rId11"/>
    <p:sldId id="340" r:id="rId12"/>
    <p:sldId id="329" r:id="rId13"/>
    <p:sldId id="336" r:id="rId14"/>
    <p:sldId id="337" r:id="rId15"/>
    <p:sldId id="331" r:id="rId16"/>
    <p:sldId id="332" r:id="rId17"/>
    <p:sldId id="333" r:id="rId18"/>
    <p:sldId id="334" r:id="rId19"/>
    <p:sldId id="384" r:id="rId20"/>
    <p:sldId id="335" r:id="rId21"/>
    <p:sldId id="391" r:id="rId22"/>
    <p:sldId id="393" r:id="rId23"/>
    <p:sldId id="394" r:id="rId24"/>
    <p:sldId id="395" r:id="rId25"/>
    <p:sldId id="396" r:id="rId26"/>
    <p:sldId id="397" r:id="rId27"/>
    <p:sldId id="392" r:id="rId28"/>
    <p:sldId id="345" r:id="rId29"/>
    <p:sldId id="346" r:id="rId30"/>
    <p:sldId id="347" r:id="rId31"/>
    <p:sldId id="350" r:id="rId32"/>
    <p:sldId id="348" r:id="rId33"/>
    <p:sldId id="360" r:id="rId34"/>
    <p:sldId id="352" r:id="rId35"/>
    <p:sldId id="359" r:id="rId36"/>
    <p:sldId id="357" r:id="rId37"/>
    <p:sldId id="358" r:id="rId38"/>
    <p:sldId id="361" r:id="rId39"/>
    <p:sldId id="362" r:id="rId40"/>
    <p:sldId id="364" r:id="rId41"/>
    <p:sldId id="368" r:id="rId42"/>
    <p:sldId id="366" r:id="rId43"/>
    <p:sldId id="371" r:id="rId44"/>
    <p:sldId id="372" r:id="rId45"/>
    <p:sldId id="374" r:id="rId46"/>
    <p:sldId id="375" r:id="rId47"/>
    <p:sldId id="386" r:id="rId48"/>
    <p:sldId id="387" r:id="rId49"/>
    <p:sldId id="355" r:id="rId50"/>
    <p:sldId id="353" r:id="rId51"/>
    <p:sldId id="406" r:id="rId52"/>
    <p:sldId id="351" r:id="rId53"/>
    <p:sldId id="382" r:id="rId54"/>
    <p:sldId id="403" r:id="rId55"/>
    <p:sldId id="398" r:id="rId56"/>
    <p:sldId id="399" r:id="rId57"/>
    <p:sldId id="400" r:id="rId58"/>
    <p:sldId id="401" r:id="rId59"/>
    <p:sldId id="402" r:id="rId60"/>
    <p:sldId id="404" r:id="rId61"/>
    <p:sldId id="405" r:id="rId62"/>
    <p:sldId id="383"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9FDFC"/>
    <a:srgbClr val="FFCC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82580" autoAdjust="0"/>
  </p:normalViewPr>
  <p:slideViewPr>
    <p:cSldViewPr>
      <p:cViewPr>
        <p:scale>
          <a:sx n="71" d="100"/>
          <a:sy n="71" d="100"/>
        </p:scale>
        <p:origin x="-1158" y="-72"/>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4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Times New Roman" charset="0"/>
              </a:defRPr>
            </a:lvl1pPr>
          </a:lstStyle>
          <a:p>
            <a:pPr>
              <a:defRPr/>
            </a:pPr>
            <a:endParaRPr lang="en-US"/>
          </a:p>
        </p:txBody>
      </p:sp>
      <p:sp>
        <p:nvSpPr>
          <p:cNvPr id="184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4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A00C2E1-0854-4C66-9800-4E8C8711DE2C}" type="slidenum">
              <a:rPr lang="en-US" altLang="en-US"/>
              <a:pPr/>
              <a:t>‹#›</a:t>
            </a:fld>
            <a:endParaRPr lang="en-US" altLang="en-US"/>
          </a:p>
        </p:txBody>
      </p:sp>
    </p:spTree>
    <p:extLst>
      <p:ext uri="{BB962C8B-B14F-4D97-AF65-F5344CB8AC3E}">
        <p14:creationId xmlns:p14="http://schemas.microsoft.com/office/powerpoint/2010/main" val="3221406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6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Times New Roman"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6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6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FBE3C01-3397-412E-B808-9A094AA8D1C7}" type="slidenum">
              <a:rPr lang="en-US" altLang="en-US"/>
              <a:pPr/>
              <a:t>‹#›</a:t>
            </a:fld>
            <a:endParaRPr lang="en-US" altLang="en-US"/>
          </a:p>
        </p:txBody>
      </p:sp>
    </p:spTree>
    <p:extLst>
      <p:ext uri="{BB962C8B-B14F-4D97-AF65-F5344CB8AC3E}">
        <p14:creationId xmlns:p14="http://schemas.microsoft.com/office/powerpoint/2010/main" val="3932275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DAFA342-3E34-4E9F-8C76-91615971667C}" type="slidenum">
              <a:rPr lang="en-US" altLang="en-US"/>
              <a:pPr eaLnBrk="1" hangingPunct="1">
                <a:spcBef>
                  <a:spcPct val="0"/>
                </a:spcBef>
              </a:pPr>
              <a:t>1</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421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GPS information is displayed on radar screen.</a:t>
            </a:r>
          </a:p>
        </p:txBody>
      </p:sp>
    </p:spTree>
    <p:extLst>
      <p:ext uri="{BB962C8B-B14F-4D97-AF65-F5344CB8AC3E}">
        <p14:creationId xmlns:p14="http://schemas.microsoft.com/office/powerpoint/2010/main" val="153935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GPS map screen is overlaid with radar information.</a:t>
            </a:r>
          </a:p>
          <a:p>
            <a:pPr>
              <a:buFontTx/>
              <a:buChar char="•"/>
            </a:pPr>
            <a:r>
              <a:rPr lang="en-US" altLang="en-US" smtClean="0">
                <a:latin typeface="Arial" panose="020B0604020202020204" pitchFamily="34" charset="0"/>
              </a:rPr>
              <a:t>  Image from http://www.raymarine.com/SubmittedFiles/e-series/images/E80_radar_overlay_split_800w.jpg</a:t>
            </a:r>
          </a:p>
        </p:txBody>
      </p:sp>
    </p:spTree>
    <p:extLst>
      <p:ext uri="{BB962C8B-B14F-4D97-AF65-F5344CB8AC3E}">
        <p14:creationId xmlns:p14="http://schemas.microsoft.com/office/powerpoint/2010/main" val="346298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This and the next two slides depict relative motion.</a:t>
            </a:r>
          </a:p>
          <a:p>
            <a:pPr>
              <a:buFontTx/>
              <a:buChar char="•"/>
            </a:pPr>
            <a:r>
              <a:rPr lang="en-US" altLang="en-US" smtClean="0">
                <a:latin typeface="Arial" panose="020B0604020202020204" pitchFamily="34" charset="0"/>
              </a:rPr>
              <a:t>  There is temporary confusion when boat turns.</a:t>
            </a:r>
          </a:p>
        </p:txBody>
      </p:sp>
    </p:spTree>
    <p:extLst>
      <p:ext uri="{BB962C8B-B14F-4D97-AF65-F5344CB8AC3E}">
        <p14:creationId xmlns:p14="http://schemas.microsoft.com/office/powerpoint/2010/main" val="93148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This and the next two slides depict relative motion.</a:t>
            </a:r>
          </a:p>
          <a:p>
            <a:pPr>
              <a:buFontTx/>
              <a:buChar char="•"/>
            </a:pPr>
            <a:r>
              <a:rPr lang="en-US" altLang="en-US" smtClean="0">
                <a:latin typeface="Arial" panose="020B0604020202020204" pitchFamily="34" charset="0"/>
              </a:rPr>
              <a:t>  There is temporary confusion when boat turns.</a:t>
            </a:r>
          </a:p>
        </p:txBody>
      </p:sp>
    </p:spTree>
    <p:extLst>
      <p:ext uri="{BB962C8B-B14F-4D97-AF65-F5344CB8AC3E}">
        <p14:creationId xmlns:p14="http://schemas.microsoft.com/office/powerpoint/2010/main" val="372160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This and the next two slides depict relative motion.</a:t>
            </a:r>
          </a:p>
          <a:p>
            <a:pPr>
              <a:buFontTx/>
              <a:buChar char="•"/>
            </a:pPr>
            <a:r>
              <a:rPr lang="en-US" altLang="en-US" smtClean="0">
                <a:latin typeface="Arial" panose="020B0604020202020204" pitchFamily="34" charset="0"/>
              </a:rPr>
              <a:t>  There is temporary confusion when boat turns.</a:t>
            </a:r>
          </a:p>
        </p:txBody>
      </p:sp>
    </p:spTree>
    <p:extLst>
      <p:ext uri="{BB962C8B-B14F-4D97-AF65-F5344CB8AC3E}">
        <p14:creationId xmlns:p14="http://schemas.microsoft.com/office/powerpoint/2010/main" val="1732308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Explain how to detect objects that are stationary versus moving in different directions</a:t>
            </a:r>
          </a:p>
        </p:txBody>
      </p:sp>
    </p:spTree>
    <p:extLst>
      <p:ext uri="{BB962C8B-B14F-4D97-AF65-F5344CB8AC3E}">
        <p14:creationId xmlns:p14="http://schemas.microsoft.com/office/powerpoint/2010/main" val="1157720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r>
              <a:rPr lang="en-US" dirty="0" smtClean="0"/>
              <a:t>  Fig. 15-11.  Constant bearing, decreasing range.  A collision will occur unless somebody does something.  The next two slides illustrate what can be done.</a:t>
            </a:r>
          </a:p>
          <a:p>
            <a:pPr>
              <a:buFont typeface="Arial" pitchFamily="34" charset="0"/>
              <a:buChar char="•"/>
              <a:defRPr/>
            </a:pPr>
            <a:endParaRPr lang="en-US" dirty="0" smtClean="0"/>
          </a:p>
          <a:p>
            <a:pPr>
              <a:buFont typeface="Arial" pitchFamily="34" charset="0"/>
              <a:buChar char="•"/>
              <a:defRPr/>
            </a:pPr>
            <a:r>
              <a:rPr lang="en-US" dirty="0" smtClean="0"/>
              <a:t>  Fig. 15-12.  Any boat whose relative bearing is changing will skirt the center of the display (and miss your boat) unless one of you alters course.</a:t>
            </a:r>
          </a:p>
          <a:p>
            <a:pPr>
              <a:buFont typeface="Arial" pitchFamily="34" charset="0"/>
              <a:buChar char="•"/>
              <a:defRPr/>
            </a:pPr>
            <a:endParaRPr 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465A4B-AE79-4212-9D7F-2266AE840BA5}"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10493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collision scenario image is here to compare what the maneuver accomplishes to what happens if no maneuver is made.  </a:t>
            </a:r>
          </a:p>
          <a:p>
            <a:pPr>
              <a:buFontTx/>
              <a:buChar char="•"/>
            </a:pPr>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Fig. 15-13. In this Fig., a turn was made to port.  A quick check shows that, apparently,  the risk of collision no longer exists.  However, any turn will temporarily confuse the display.  Wait a few sweeps to determine whether any of the boats still presents a risk of collision.</a:t>
            </a:r>
          </a:p>
          <a:p>
            <a:pPr>
              <a:buFontTx/>
              <a:buChar char="•"/>
            </a:pPr>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A starboard turn is preferred under the Navigation Rules.</a:t>
            </a:r>
          </a:p>
        </p:txBody>
      </p:sp>
    </p:spTree>
    <p:extLst>
      <p:ext uri="{BB962C8B-B14F-4D97-AF65-F5344CB8AC3E}">
        <p14:creationId xmlns:p14="http://schemas.microsoft.com/office/powerpoint/2010/main" val="317242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Explain what happens when speed changes are made, again in relation to the collision scenario.  </a:t>
            </a:r>
          </a:p>
        </p:txBody>
      </p:sp>
    </p:spTree>
    <p:extLst>
      <p:ext uri="{BB962C8B-B14F-4D97-AF65-F5344CB8AC3E}">
        <p14:creationId xmlns:p14="http://schemas.microsoft.com/office/powerpoint/2010/main" val="3841614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Explain what happens when speed changes are made, again in relation to the collision scenario.  </a:t>
            </a:r>
          </a:p>
        </p:txBody>
      </p:sp>
    </p:spTree>
    <p:extLst>
      <p:ext uri="{BB962C8B-B14F-4D97-AF65-F5344CB8AC3E}">
        <p14:creationId xmlns:p14="http://schemas.microsoft.com/office/powerpoint/2010/main" val="49371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B1B58C-38F4-4A2E-96F9-1CA9CCEFA9E9}" type="slidenum">
              <a:rPr lang="en-US" altLang="en-US"/>
              <a:pPr eaLnBrk="1" hangingPunct="1">
                <a:spcBef>
                  <a:spcPct val="0"/>
                </a:spcBef>
              </a:pPr>
              <a:t>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65165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Shown as large solid slow moving masses or random dots.</a:t>
            </a:r>
          </a:p>
        </p:txBody>
      </p:sp>
    </p:spTree>
    <p:extLst>
      <p:ext uri="{BB962C8B-B14F-4D97-AF65-F5344CB8AC3E}">
        <p14:creationId xmlns:p14="http://schemas.microsoft.com/office/powerpoint/2010/main" val="170557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Char char="•"/>
            </a:pPr>
            <a:r>
              <a:rPr lang="en-US" altLang="en-US" smtClean="0">
                <a:latin typeface="Arial" panose="020B0604020202020204" pitchFamily="34" charset="0"/>
                <a:cs typeface="Arial" panose="020B0604020202020204" pitchFamily="34" charset="0"/>
              </a:rPr>
              <a:t>  This control is sometimes known as FTC or differentiation and, as its name suggests, is used to remove the clutter caused by meteorological effects such as rain, snow or hail. A heavy rain shower can be quite an effective reflector of radar pulses, but it does not reflect them in the same way as a solid object. Instead of returning an echo which is a crisp copy of the transmitted pulse, rain echoes are weaker but more drawn out.</a:t>
            </a:r>
          </a:p>
          <a:p>
            <a:pPr>
              <a:lnSpc>
                <a:spcPct val="80000"/>
              </a:lnSpc>
            </a:pPr>
            <a:r>
              <a:rPr lang="en-US" altLang="en-US" smtClean="0">
                <a:latin typeface="Arial" panose="020B0604020202020204" pitchFamily="34" charset="0"/>
                <a:cs typeface="Arial" panose="020B0604020202020204" pitchFamily="34" charset="0"/>
              </a:rPr>
              <a:t> </a:t>
            </a:r>
          </a:p>
          <a:p>
            <a:pPr>
              <a:lnSpc>
                <a:spcPct val="80000"/>
              </a:lnSpc>
              <a:buFontTx/>
              <a:buChar char="•"/>
            </a:pPr>
            <a:r>
              <a:rPr lang="en-US" altLang="en-US" smtClean="0">
                <a:solidFill>
                  <a:srgbClr val="006600"/>
                </a:solidFill>
                <a:latin typeface="Arial" panose="020B0604020202020204" pitchFamily="34" charset="0"/>
                <a:cs typeface="Arial" panose="020B0604020202020204" pitchFamily="34" charset="0"/>
              </a:rPr>
              <a:t>  On the screen this produces a large but relatively diffuse contact, often described as looking like a smudge or 'cotton wool‘</a:t>
            </a:r>
          </a:p>
          <a:p>
            <a:pPr>
              <a:lnSpc>
                <a:spcPct val="80000"/>
              </a:lnSpc>
              <a:buFontTx/>
              <a:buChar char="•"/>
            </a:pPr>
            <a:endParaRPr lang="en-US" altLang="en-US" smtClean="0">
              <a:solidFill>
                <a:srgbClr val="006600"/>
              </a:solidFill>
              <a:latin typeface="Arial" panose="020B0604020202020204" pitchFamily="34" charset="0"/>
              <a:cs typeface="Arial" panose="020B0604020202020204" pitchFamily="34" charset="0"/>
            </a:endParaRPr>
          </a:p>
          <a:p>
            <a:pPr>
              <a:lnSpc>
                <a:spcPct val="80000"/>
              </a:lnSpc>
              <a:buFontTx/>
              <a:buChar char="•"/>
            </a:pPr>
            <a:r>
              <a:rPr lang="en-US" altLang="en-US" smtClean="0">
                <a:solidFill>
                  <a:srgbClr val="006600"/>
                </a:solidFill>
                <a:latin typeface="Arial" panose="020B0604020202020204" pitchFamily="34" charset="0"/>
                <a:cs typeface="Arial" panose="020B0604020202020204" pitchFamily="34" charset="0"/>
              </a:rPr>
              <a:t>  Sea Wave Clutter </a:t>
            </a:r>
            <a:r>
              <a:rPr lang="en-US" altLang="en-US" smtClean="0">
                <a:latin typeface="Arial" panose="020B0604020202020204" pitchFamily="34" charset="0"/>
                <a:cs typeface="Arial" panose="020B0604020202020204" pitchFamily="34" charset="0"/>
              </a:rPr>
              <a:t>is sometimes called STC or swept gain, and is used to remove the clutter caused by echoes from waves, that can otherwise form a bright circle or star-burst pattern in the center of the screen.</a:t>
            </a:r>
          </a:p>
          <a:p>
            <a:pPr>
              <a:lnSpc>
                <a:spcPct val="80000"/>
              </a:lnSpc>
            </a:pPr>
            <a:endParaRPr lang="en-US" altLang="en-US" smtClean="0">
              <a:latin typeface="Arial" panose="020B0604020202020204" pitchFamily="34" charset="0"/>
              <a:cs typeface="Arial" panose="020B0604020202020204" pitchFamily="34" charset="0"/>
            </a:endParaRPr>
          </a:p>
          <a:p>
            <a:pPr>
              <a:lnSpc>
                <a:spcPct val="80000"/>
              </a:lnSpc>
              <a:buFontTx/>
              <a:buChar char="•"/>
            </a:pPr>
            <a:r>
              <a:rPr lang="en-US" altLang="en-US" smtClean="0">
                <a:latin typeface="Arial" panose="020B0604020202020204" pitchFamily="34" charset="0"/>
                <a:cs typeface="Arial" panose="020B0604020202020204" pitchFamily="34" charset="0"/>
              </a:rPr>
              <a:t>  Under normal conditions - with the sea clutter control turned down - the radar may be receiving echoes from targets at a variety of different ranges, but with much weaker echoes from very distant targets than from targets close at hand. </a:t>
            </a:r>
          </a:p>
          <a:p>
            <a:pPr>
              <a:lnSpc>
                <a:spcPct val="80000"/>
              </a:lnSpc>
            </a:pPr>
            <a:endParaRPr lang="en-US" altLang="en-US" smtClean="0">
              <a:latin typeface="Arial" panose="020B0604020202020204" pitchFamily="34" charset="0"/>
              <a:cs typeface="Arial" panose="020B0604020202020204" pitchFamily="34" charset="0"/>
            </a:endParaRPr>
          </a:p>
          <a:p>
            <a:pPr>
              <a:lnSpc>
                <a:spcPct val="80000"/>
              </a:lnSpc>
              <a:buFontTx/>
              <a:buChar char="•"/>
            </a:pPr>
            <a:r>
              <a:rPr lang="en-US" altLang="en-US" smtClean="0">
                <a:latin typeface="Arial" panose="020B0604020202020204" pitchFamily="34" charset="0"/>
                <a:cs typeface="Arial" panose="020B0604020202020204" pitchFamily="34" charset="0"/>
              </a:rPr>
              <a:t>  The sea clutter control works by </a:t>
            </a:r>
            <a:r>
              <a:rPr lang="en-US" altLang="en-US" smtClean="0">
                <a:solidFill>
                  <a:srgbClr val="006600"/>
                </a:solidFill>
                <a:latin typeface="Arial" panose="020B0604020202020204" pitchFamily="34" charset="0"/>
                <a:cs typeface="Arial" panose="020B0604020202020204" pitchFamily="34" charset="0"/>
              </a:rPr>
              <a:t>reducing</a:t>
            </a:r>
            <a:r>
              <a:rPr lang="en-US" altLang="en-US" smtClean="0">
                <a:latin typeface="Arial" panose="020B0604020202020204" pitchFamily="34" charset="0"/>
                <a:cs typeface="Arial" panose="020B0604020202020204" pitchFamily="34" charset="0"/>
              </a:rPr>
              <a:t> the amplification of early returns even more, while leaving the later levels of amplification intact. On the screen this has the effect of obliterating weak contacts close to the boat, allowing stronger contacts to show up more clearly. If it is </a:t>
            </a:r>
            <a:r>
              <a:rPr lang="en-US" altLang="en-US" u="sng" smtClean="0">
                <a:latin typeface="Arial" panose="020B0604020202020204" pitchFamily="34" charset="0"/>
                <a:cs typeface="Arial" panose="020B0604020202020204" pitchFamily="34" charset="0"/>
              </a:rPr>
              <a:t>overdone</a:t>
            </a:r>
            <a:r>
              <a:rPr lang="en-US" altLang="en-US" smtClean="0">
                <a:latin typeface="Arial" panose="020B0604020202020204" pitchFamily="34" charset="0"/>
                <a:cs typeface="Arial" panose="020B0604020202020204" pitchFamily="34" charset="0"/>
              </a:rPr>
              <a:t>, however, the sea clutter control is quite capable of suppressing the amplification to such an extent that even the strongest contacts - such as land - are obliterated at ranges up to several miles from the boat.  </a:t>
            </a:r>
            <a:r>
              <a:rPr lang="en-US" altLang="en-US" smtClean="0">
                <a:solidFill>
                  <a:srgbClr val="800000"/>
                </a:solidFill>
                <a:latin typeface="Arial" panose="020B0604020202020204" pitchFamily="34" charset="0"/>
                <a:cs typeface="Arial" panose="020B0604020202020204" pitchFamily="34" charset="0"/>
              </a:rPr>
              <a:t>It should be used with considerable caution and always as little as is necessary</a:t>
            </a:r>
            <a:r>
              <a:rPr lang="en-US" altLang="en-US" smtClean="0">
                <a:latin typeface="Arial" panose="020B0604020202020204" pitchFamily="34" charset="0"/>
                <a:cs typeface="Arial" panose="020B0604020202020204" pitchFamily="34" charset="0"/>
              </a:rPr>
              <a:t>.</a:t>
            </a:r>
          </a:p>
          <a:p>
            <a:pPr>
              <a:lnSpc>
                <a:spcPct val="80000"/>
              </a:lnSpc>
            </a:pPr>
            <a:endParaRPr lang="en-US" altLang="en-US" smtClean="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7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6DC850F-BE46-40FD-AC10-11A2804E7019}" type="slidenum">
              <a:rPr lang="en-US" altLang="en-US"/>
              <a:pPr eaLnBrk="1" hangingPunct="1">
                <a:spcBef>
                  <a:spcPct val="0"/>
                </a:spcBef>
              </a:pPr>
              <a:t>22</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Arial" panose="020B0604020202020204" pitchFamily="34" charset="0"/>
              </a:rPr>
              <a:t>  Refer to Instructor Guide Appendix E</a:t>
            </a:r>
          </a:p>
        </p:txBody>
      </p:sp>
    </p:spTree>
    <p:extLst>
      <p:ext uri="{BB962C8B-B14F-4D97-AF65-F5344CB8AC3E}">
        <p14:creationId xmlns:p14="http://schemas.microsoft.com/office/powerpoint/2010/main" val="3326941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3373004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2822851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1316906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Time permitting, this may be a good place to stop and review the Radar scenarios in Instructor Guide, Appendix E.  Slides for the remaining three scenarios are in the Additional Slides section.</a:t>
            </a:r>
          </a:p>
        </p:txBody>
      </p:sp>
    </p:spTree>
    <p:extLst>
      <p:ext uri="{BB962C8B-B14F-4D97-AF65-F5344CB8AC3E}">
        <p14:creationId xmlns:p14="http://schemas.microsoft.com/office/powerpoint/2010/main" val="283602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00B718-A220-4724-8B01-00DDE445583C}" type="slidenum">
              <a:rPr lang="en-US" altLang="en-US"/>
              <a:pPr eaLnBrk="1" hangingPunct="1">
                <a:spcBef>
                  <a:spcPct val="0"/>
                </a:spcBef>
              </a:pPr>
              <a:t>27</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03079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Can be calibrated to offset the local magnet fields ((Deviation) by driving slowly in a circle.</a:t>
            </a:r>
          </a:p>
          <a:p>
            <a:pPr>
              <a:buFontTx/>
              <a:buChar char="•"/>
            </a:pPr>
            <a:r>
              <a:rPr lang="en-US" altLang="en-US" smtClean="0">
                <a:latin typeface="Arial" panose="020B0604020202020204" pitchFamily="34" charset="0"/>
              </a:rPr>
              <a:t>  Can be adjusted for damping.</a:t>
            </a:r>
          </a:p>
          <a:p>
            <a:pPr>
              <a:buFontTx/>
              <a:buChar char="•"/>
            </a:pPr>
            <a:r>
              <a:rPr lang="en-US" altLang="en-US" smtClean="0">
                <a:latin typeface="Arial" panose="020B0604020202020204" pitchFamily="34" charset="0"/>
              </a:rPr>
              <a:t>  No mechanical parts</a:t>
            </a:r>
          </a:p>
          <a:p>
            <a:pPr>
              <a:buFontTx/>
              <a:buChar char="•"/>
            </a:pPr>
            <a:r>
              <a:rPr lang="en-US" altLang="en-US" smtClean="0">
                <a:latin typeface="Arial" panose="020B0604020202020204" pitchFamily="34" charset="0"/>
              </a:rPr>
              <a:t>  Reminder—a traditional compass is essential for a backup</a:t>
            </a:r>
          </a:p>
        </p:txBody>
      </p:sp>
    </p:spTree>
    <p:extLst>
      <p:ext uri="{BB962C8B-B14F-4D97-AF65-F5344CB8AC3E}">
        <p14:creationId xmlns:p14="http://schemas.microsoft.com/office/powerpoint/2010/main" val="3939935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558D431-3808-42D8-B4E7-B7A9F7BD8ECC}" type="slidenum">
              <a:rPr lang="en-US" altLang="en-US"/>
              <a:pPr eaLnBrk="1" hangingPunct="1">
                <a:spcBef>
                  <a:spcPct val="0"/>
                </a:spcBef>
              </a:pPr>
              <a:t>31</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1376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Radar isn’t electronic navigation, as is GPS, but rather electronic piloting.</a:t>
            </a:r>
          </a:p>
          <a:p>
            <a:pPr>
              <a:buFontTx/>
              <a:buChar char="•"/>
            </a:pPr>
            <a:r>
              <a:rPr lang="en-US" altLang="en-US" smtClean="0">
                <a:latin typeface="Arial" panose="020B0604020202020204" pitchFamily="34" charset="0"/>
              </a:rPr>
              <a:t>  Inland Navigation Rules that apply to radar use: Rule 5, Look-out, Rule 6, Safe Speed, Rule 7, Risk of Collision, Rule 19, Conduct of Vessels in Restricted Visibility.</a:t>
            </a:r>
          </a:p>
          <a:p>
            <a:pPr>
              <a:buFontTx/>
              <a:buChar char="•"/>
            </a:pPr>
            <a:r>
              <a:rPr lang="en-US" altLang="en-US" smtClean="0">
                <a:latin typeface="Arial" panose="020B0604020202020204" pitchFamily="34" charset="0"/>
              </a:rPr>
              <a:t>  Range in nm = 1.22 x √ height of antenna)  Example: 12 ft high antenna will have a good range of 4.23 nm</a:t>
            </a:r>
          </a:p>
          <a:p>
            <a:pPr>
              <a:buFontTx/>
              <a:buChar char="•"/>
            </a:pPr>
            <a:r>
              <a:rPr lang="en-US" altLang="en-US" smtClean="0">
                <a:latin typeface="Arial" panose="020B0604020202020204" pitchFamily="34" charset="0"/>
              </a:rPr>
              <a:t>  On small craft, high power is not critical due to the height of the typical antenna installation, which inherently limits range.  Additionally, smaller, highly maneuverable vessels, are usually more concerned with targets closer in.</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E6E2091-40D9-47FA-8472-E8DCCFF9802F}"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201527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Requires a separate heading sensor because  GPS heading data has a time delay and requires movement.   That’s not a problem for manual steering, but its too slow for electronic steering. </a:t>
            </a:r>
          </a:p>
          <a:p>
            <a:pPr>
              <a:buFontTx/>
              <a:buChar char="•"/>
            </a:pPr>
            <a:r>
              <a:rPr lang="en-US" altLang="en-US" smtClean="0">
                <a:latin typeface="Arial" panose="020B0604020202020204" pitchFamily="34" charset="0"/>
              </a:rPr>
              <a:t>  All equipment interconnections must meet same standard  ( most common  NMEA 2000)</a:t>
            </a:r>
          </a:p>
          <a:p>
            <a:pPr>
              <a:buFontTx/>
              <a:buChar char="•"/>
            </a:pPr>
            <a:r>
              <a:rPr lang="en-US" altLang="en-US" smtClean="0">
                <a:latin typeface="Arial" panose="020B0604020202020204" pitchFamily="34" charset="0"/>
              </a:rPr>
              <a:t>  A autopilots can work independently-without GPS.</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8A2A0A-8529-4349-927C-AE6FBC396EB8}"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3901725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164BCBE-27D1-4F4F-8ADC-B8DFC5C4D0BA}" type="slidenum">
              <a:rPr lang="en-US" altLang="en-US"/>
              <a:pPr eaLnBrk="1" hangingPunct="1">
                <a:spcBef>
                  <a:spcPct val="0"/>
                </a:spcBef>
              </a:pPr>
              <a:t>34</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3696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1C0B0A9-9B20-4328-98FD-E2E17DBADF49}" type="slidenum">
              <a:rPr lang="en-US" altLang="en-US">
                <a:latin typeface="Times New Roman" panose="02020603050405020304" pitchFamily="18" charset="0"/>
              </a:rPr>
              <a:pPr algn="r" eaLnBrk="1" hangingPunct="1">
                <a:spcBef>
                  <a:spcPct val="0"/>
                </a:spcBef>
              </a:pPr>
              <a:t>35</a:t>
            </a:fld>
            <a:endParaRPr lang="en-US" altLang="en-US">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rPr>
              <a:t>  Depth readings can be superimposed on a GPS or Radar</a:t>
            </a:r>
          </a:p>
          <a:p>
            <a:pPr eaLnBrk="1" hangingPunct="1">
              <a:buFontTx/>
              <a:buChar char="•"/>
            </a:pPr>
            <a:r>
              <a:rPr lang="en-US" altLang="en-US" smtClean="0">
                <a:latin typeface="Arial" panose="020B0604020202020204" pitchFamily="34" charset="0"/>
              </a:rPr>
              <a:t>  Uses timing of pulses to determine depth (like radar)</a:t>
            </a:r>
          </a:p>
          <a:p>
            <a:pPr eaLnBrk="1" hangingPunct="1">
              <a:buFontTx/>
              <a:buChar char="•"/>
            </a:pPr>
            <a:r>
              <a:rPr lang="en-US" altLang="en-US" smtClean="0">
                <a:latin typeface="Arial" panose="020B0604020202020204" pitchFamily="34" charset="0"/>
              </a:rPr>
              <a:t>  Two frequencies available –explain</a:t>
            </a:r>
          </a:p>
          <a:p>
            <a:pPr>
              <a:buFontTx/>
              <a:buChar char="•"/>
            </a:pPr>
            <a:r>
              <a:rPr lang="en-US" altLang="en-US" smtClean="0">
                <a:latin typeface="Arial" panose="020B0604020202020204" pitchFamily="34" charset="0"/>
              </a:rPr>
              <a:t>  When an estimate is made on the current location,  the observed meter depth can be compared with the assumed chart depth.  If the two depth are significantly different it can be concluded that the estimated position is wrong.</a:t>
            </a:r>
          </a:p>
        </p:txBody>
      </p:sp>
    </p:spTree>
    <p:extLst>
      <p:ext uri="{BB962C8B-B14F-4D97-AF65-F5344CB8AC3E}">
        <p14:creationId xmlns:p14="http://schemas.microsoft.com/office/powerpoint/2010/main" val="117302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4458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B0A3B6-86ED-48C0-B96D-F9AF3CA79E63}" type="slidenum">
              <a:rPr lang="en-US" altLang="en-US">
                <a:latin typeface="Times New Roman" panose="02020603050405020304" pitchFamily="18" charset="0"/>
              </a:rPr>
              <a:pPr algn="r" eaLnBrk="1" hangingPunct="1">
                <a:spcBef>
                  <a:spcPct val="0"/>
                </a:spcBef>
              </a:pPr>
              <a:t>37</a:t>
            </a:fld>
            <a:endParaRPr lang="en-US" altLang="en-US">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rPr>
              <a:t>  50 kHz beams are around 46 deg normal or 20 deg in high end units</a:t>
            </a:r>
          </a:p>
          <a:p>
            <a:pPr eaLnBrk="1" hangingPunct="1">
              <a:buFontTx/>
              <a:buChar char="•"/>
            </a:pPr>
            <a:r>
              <a:rPr lang="en-US" altLang="en-US" smtClean="0">
                <a:latin typeface="Arial" panose="020B0604020202020204" pitchFamily="34" charset="0"/>
              </a:rPr>
              <a:t>  200 kHz beams are around 12 deg normal or 8 deg in high end units</a:t>
            </a:r>
          </a:p>
          <a:p>
            <a:pPr eaLnBrk="1" hangingPunct="1"/>
            <a:endParaRPr lang="en-US" altLang="en-US" smtClean="0">
              <a:latin typeface="Arial" panose="020B0604020202020204" pitchFamily="34" charset="0"/>
            </a:endParaRPr>
          </a:p>
          <a:p>
            <a:pPr eaLnBrk="1" hangingPunct="1">
              <a:buFontTx/>
              <a:buChar char="•"/>
            </a:pPr>
            <a:r>
              <a:rPr lang="en-US" altLang="en-US" smtClean="0">
                <a:latin typeface="Arial" panose="020B0604020202020204" pitchFamily="34" charset="0"/>
              </a:rPr>
              <a:t>  Example:  A 40 deg beam in 50 feet of water would produce a signal cone of 36 ft in diameter on the bottom.</a:t>
            </a:r>
          </a:p>
        </p:txBody>
      </p:sp>
    </p:spTree>
    <p:extLst>
      <p:ext uri="{BB962C8B-B14F-4D97-AF65-F5344CB8AC3E}">
        <p14:creationId xmlns:p14="http://schemas.microsoft.com/office/powerpoint/2010/main" val="4239611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C64D99-5245-4C3A-ACAB-379329227371}" type="slidenum">
              <a:rPr lang="en-US" altLang="en-US"/>
              <a:pPr eaLnBrk="1" hangingPunct="1">
                <a:spcBef>
                  <a:spcPct val="0"/>
                </a:spcBef>
              </a:pPr>
              <a:t>38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31562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Enter the local CG number on the slide or provide it to the students.</a:t>
            </a:r>
          </a:p>
          <a:p>
            <a:pPr>
              <a:buFontTx/>
              <a:buChar char="•"/>
            </a:pPr>
            <a:r>
              <a:rPr lang="en-US" altLang="en-US" smtClean="0">
                <a:latin typeface="Arial" panose="020B0604020202020204" pitchFamily="34" charset="0"/>
              </a:rPr>
              <a:t>CB Radios are 26.96 MHz to 27.40 MHz</a:t>
            </a:r>
          </a:p>
          <a:p>
            <a:pPr>
              <a:buFontTx/>
              <a:buChar char="•"/>
            </a:pPr>
            <a:r>
              <a:rPr lang="en-US" altLang="en-US" smtClean="0">
                <a:latin typeface="Arial" panose="020B0604020202020204" pitchFamily="34" charset="0"/>
              </a:rPr>
              <a:t>Walki-Talkies are 27 MHz and 400-5– MHz</a:t>
            </a:r>
          </a:p>
          <a:p>
            <a:pPr>
              <a:buFontTx/>
              <a:buChar char="•"/>
            </a:pPr>
            <a:r>
              <a:rPr lang="en-US" altLang="en-US" smtClean="0">
                <a:latin typeface="Arial" panose="020B0604020202020204" pitchFamily="34" charset="0"/>
              </a:rPr>
              <a:t>Cellular Telephone are 800 – 900 MHz</a:t>
            </a:r>
          </a:p>
          <a:p>
            <a:pPr>
              <a:buFontTx/>
              <a:buChar char="•"/>
            </a:pPr>
            <a:r>
              <a:rPr lang="en-US" altLang="en-US" smtClean="0">
                <a:latin typeface="Arial" panose="020B0604020202020204" pitchFamily="34" charset="0"/>
              </a:rPr>
              <a:t>VHF Marine Band is 146.05 MHz to 162.025 MHz</a:t>
            </a:r>
          </a:p>
          <a:p>
            <a:pPr>
              <a:buFontTx/>
              <a:buChar char="•"/>
            </a:pPr>
            <a:r>
              <a:rPr lang="en-US" altLang="en-US" smtClean="0">
                <a:latin typeface="Arial" panose="020B0604020202020204" pitchFamily="34" charset="0"/>
              </a:rPr>
              <a:t>Know other numbers to tell students also in the event of an emergency.</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761867-A3B6-4795-A1D2-FA428081FFA6}"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1067153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marine operator purpose is obsolete, but duplex frequencies are still protected for this function.   A public marine telephone service existed in the past, and later became private for a fee (Sea Smart).  That too was discontinued. No national service now exists.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A14CF1C-8F56-46A0-848F-C9E2245F2406}"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3150860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Discuss the use of channel 16 (and 9 if used locally).  </a:t>
            </a:r>
          </a:p>
          <a:p>
            <a:pPr>
              <a:buFontTx/>
              <a:buChar char="•"/>
            </a:pPr>
            <a:r>
              <a:rPr lang="en-US" altLang="en-US" smtClean="0">
                <a:latin typeface="Arial" panose="020B0604020202020204" pitchFamily="34" charset="0"/>
              </a:rPr>
              <a:t>  Provide a handout with all the numbers shown.  They can be obtained from: </a:t>
            </a:r>
          </a:p>
          <a:p>
            <a:r>
              <a:rPr lang="en-US" altLang="en-US" smtClean="0">
                <a:latin typeface="Arial" panose="020B0604020202020204" pitchFamily="34" charset="0"/>
              </a:rPr>
              <a:t>http://www.navcen.uscg.gov/marcomms/vhf.htm</a:t>
            </a:r>
          </a:p>
          <a:p>
            <a:pPr>
              <a:buFontTx/>
              <a:buChar char="•"/>
            </a:pPr>
            <a:r>
              <a:rPr lang="en-US" altLang="en-US" smtClean="0">
                <a:latin typeface="Arial" panose="020B0604020202020204" pitchFamily="34" charset="0"/>
              </a:rPr>
              <a:t>  Provide your local WX channel.</a:t>
            </a:r>
          </a:p>
          <a:p>
            <a:pPr>
              <a:buFontTx/>
              <a:buChar char="•"/>
            </a:pPr>
            <a:r>
              <a:rPr lang="en-US" altLang="en-US" smtClean="0">
                <a:latin typeface="Arial" panose="020B0604020202020204" pitchFamily="34" charset="0"/>
              </a:rPr>
              <a:t>  USA, Canadian and International frequencies/channels are sometimes different.  Make sure the radio is set to correct band.</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5310246-C4B1-480A-8AAA-8FF7B3D9DF0F}"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3867410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Address MMSI and how to get one.</a:t>
            </a:r>
          </a:p>
          <a:p>
            <a:pPr>
              <a:buFontTx/>
              <a:buChar char="•"/>
            </a:pPr>
            <a:r>
              <a:rPr lang="en-US" altLang="en-US" smtClean="0">
                <a:latin typeface="Arial" panose="020B0604020202020204" pitchFamily="34" charset="0"/>
              </a:rPr>
              <a:t>  Within the GMDSS, about 95% of the distress calls are false.</a:t>
            </a:r>
          </a:p>
          <a:p>
            <a:pPr>
              <a:buFontTx/>
              <a:buChar char="•"/>
            </a:pPr>
            <a:r>
              <a:rPr lang="en-US" altLang="en-US" smtClean="0">
                <a:latin typeface="Arial" panose="020B0604020202020204" pitchFamily="34" charset="0"/>
              </a:rPr>
              <a:t>  What to do if an accidental DSC or EPIRB call is made?  Call the CG and state that your call is false.  (Maybe put it in the form of a question to get student participation)</a:t>
            </a:r>
          </a:p>
          <a:p>
            <a:pPr>
              <a:buFontTx/>
              <a:buChar char="•"/>
            </a:pPr>
            <a:r>
              <a:rPr lang="en-US" altLang="en-US" smtClean="0">
                <a:latin typeface="Arial" panose="020B0604020202020204" pitchFamily="34" charset="0"/>
              </a:rPr>
              <a:t>  Boat US is www.boatus.com/mmsi/instruct.htm for the MMSI</a:t>
            </a:r>
          </a:p>
          <a:p>
            <a:pPr>
              <a:buFontTx/>
              <a:buChar char="•"/>
            </a:pPr>
            <a:r>
              <a:rPr lang="en-US" altLang="en-US" smtClean="0">
                <a:latin typeface="Arial" panose="020B0604020202020204" pitchFamily="34" charset="0"/>
              </a:rPr>
              <a:t>  GMDSS is Global Maritime Distress Safety System</a:t>
            </a:r>
          </a:p>
          <a:p>
            <a:pPr>
              <a:buFontTx/>
              <a:buChar char="•"/>
            </a:pPr>
            <a:r>
              <a:rPr lang="en-US" altLang="en-US" smtClean="0">
                <a:latin typeface="Arial" panose="020B0604020202020204" pitchFamily="34" charset="0"/>
              </a:rPr>
              <a:t>  EPIRB is Emergency Position Indicating Radio Beacon</a:t>
            </a:r>
          </a:p>
          <a:p>
            <a:pPr>
              <a:buFontTx/>
              <a:buChar char="•"/>
            </a:pPr>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72ED1E-D040-4E68-8BBD-0510DE7F1FB8}"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209517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Char char="•"/>
            </a:pPr>
            <a:r>
              <a:rPr lang="en-US" altLang="en-US" smtClean="0">
                <a:latin typeface="Arial" panose="020B0604020202020204" pitchFamily="34" charset="0"/>
                <a:cs typeface="Arial" panose="020B0604020202020204" pitchFamily="34" charset="0"/>
              </a:rPr>
              <a:t>  When you shout into a well (sound wave), the sound of your shout travels down the well and is reflected (echoes) off the surface of the water at the bottom of the well. </a:t>
            </a:r>
          </a:p>
          <a:p>
            <a:pPr>
              <a:lnSpc>
                <a:spcPct val="80000"/>
              </a:lnSpc>
              <a:buFontTx/>
              <a:buChar char="•"/>
            </a:pPr>
            <a:endParaRPr lang="en-US" altLang="en-US" smtClean="0">
              <a:latin typeface="Arial" panose="020B0604020202020204" pitchFamily="34" charset="0"/>
              <a:cs typeface="Arial" panose="020B0604020202020204" pitchFamily="34" charset="0"/>
            </a:endParaRPr>
          </a:p>
          <a:p>
            <a:pPr>
              <a:lnSpc>
                <a:spcPct val="80000"/>
              </a:lnSpc>
              <a:buFontTx/>
              <a:buChar char="•"/>
            </a:pPr>
            <a:r>
              <a:rPr lang="en-US" altLang="en-US" smtClean="0">
                <a:latin typeface="Arial" panose="020B0604020202020204" pitchFamily="34" charset="0"/>
                <a:cs typeface="Arial" panose="020B0604020202020204" pitchFamily="34" charset="0"/>
              </a:rPr>
              <a:t>  If you measure the time it takes for the echo to return and if you know the speed of sound, you can calculate the depth of the well fairly accurately.</a:t>
            </a:r>
            <a:br>
              <a:rPr lang="en-US" altLang="en-US" smtClean="0">
                <a:latin typeface="Arial" panose="020B0604020202020204" pitchFamily="34" charset="0"/>
                <a:cs typeface="Arial" panose="020B0604020202020204" pitchFamily="34" charset="0"/>
              </a:rPr>
            </a:br>
            <a:endParaRPr lang="en-US" altLang="en-US" smtClean="0">
              <a:latin typeface="Arial" panose="020B0604020202020204" pitchFamily="34" charset="0"/>
              <a:cs typeface="Arial" panose="020B0604020202020204" pitchFamily="34" charset="0"/>
            </a:endParaRPr>
          </a:p>
          <a:p>
            <a:pPr>
              <a:lnSpc>
                <a:spcPct val="80000"/>
              </a:lnSpc>
              <a:buFontTx/>
              <a:buChar char="•"/>
            </a:pPr>
            <a:r>
              <a:rPr lang="en-US" altLang="en-US" smtClean="0">
                <a:solidFill>
                  <a:srgbClr val="800000"/>
                </a:solidFill>
                <a:latin typeface="Arial" panose="020B0604020202020204" pitchFamily="34" charset="0"/>
                <a:cs typeface="Arial" panose="020B0604020202020204" pitchFamily="34" charset="0"/>
              </a:rPr>
              <a:t>  RADAR works the same way.  </a:t>
            </a:r>
            <a:r>
              <a:rPr lang="en-US" altLang="en-US" smtClean="0">
                <a:latin typeface="Arial" panose="020B0604020202020204" pitchFamily="34" charset="0"/>
                <a:cs typeface="Arial" panose="020B0604020202020204" pitchFamily="34" charset="0"/>
              </a:rPr>
              <a:t>The length of time between the electronic pulse (radio wave) and the moment that the antenna receives the pulse back is determined by the distance between the antenna and the surface that creates the echo. </a:t>
            </a:r>
          </a:p>
          <a:p>
            <a:pPr>
              <a:lnSpc>
                <a:spcPct val="80000"/>
              </a:lnSpc>
              <a:buFontTx/>
              <a:buChar char="•"/>
            </a:pPr>
            <a:r>
              <a:rPr lang="en-US" altLang="en-US" smtClean="0">
                <a:latin typeface="Arial" panose="020B0604020202020204" pitchFamily="34" charset="0"/>
                <a:cs typeface="Arial" panose="020B0604020202020204" pitchFamily="34" charset="0"/>
              </a:rPr>
              <a:t>   </a:t>
            </a:r>
            <a:r>
              <a:rPr lang="en-US" altLang="en-US" smtClean="0">
                <a:solidFill>
                  <a:srgbClr val="800000"/>
                </a:solidFill>
                <a:latin typeface="Arial" panose="020B0604020202020204" pitchFamily="34" charset="0"/>
                <a:cs typeface="Arial" panose="020B0604020202020204" pitchFamily="34" charset="0"/>
              </a:rPr>
              <a:t>It then converts the time into a distance shown on your screen.</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3245828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30AE71-F9A8-47C8-8763-77ACD97F0A50}"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2499307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Explain why all the information is transmitted without a break for a reply.</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F76B0A5-D4F6-45E6-9EB0-D0A52F93EEBF}"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1798973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r>
              <a:rPr lang="en-US" dirty="0" smtClean="0"/>
              <a:t>  Any boater can send Urgency and Safety messages, although they are most frequently sent by the Coast Guard.</a:t>
            </a:r>
          </a:p>
          <a:p>
            <a:pPr>
              <a:buFont typeface="Arial" pitchFamily="34" charset="0"/>
              <a:buChar char="•"/>
              <a:defRPr/>
            </a:pPr>
            <a:endParaRPr lang="en-US" dirty="0" smtClean="0"/>
          </a:p>
          <a:p>
            <a:pPr>
              <a:buFont typeface="Arial" pitchFamily="34" charset="0"/>
              <a:buChar char="•"/>
              <a:defRPr/>
            </a:pPr>
            <a:r>
              <a:rPr lang="en-US" dirty="0" smtClean="0"/>
              <a:t>  Only the CG sends a MARB.  Transmission example:</a:t>
            </a:r>
          </a:p>
          <a:p>
            <a:pPr>
              <a:buFont typeface="Arial" pitchFamily="34" charset="0"/>
              <a:buNone/>
              <a:defRPr/>
            </a:pPr>
            <a:endParaRPr lang="en-US" dirty="0" smtClean="0"/>
          </a:p>
          <a:p>
            <a:pPr>
              <a:defRPr/>
            </a:pPr>
            <a:r>
              <a:rPr lang="en-US" sz="1000" dirty="0" smtClean="0"/>
              <a:t>USCG on Channel 16 (156.8MHz) </a:t>
            </a:r>
          </a:p>
          <a:p>
            <a:pPr>
              <a:defRPr/>
            </a:pPr>
            <a:r>
              <a:rPr lang="en-US" sz="1000" dirty="0" smtClean="0"/>
              <a:t>HELLO ALL STATIONS. HELLO ALL STATIONS. HELLO ALL STATIONS. THIS IS COAST GUARD SECTOR HAMPTON ROADS RELAYING A MARINE ASSISTANCE REQUEST BROADCAST FOR A DISABLED PLEASURE CRAFT IN THE VICINITY OF THE FOURTH ISLAND OF THE CHESAPEAKE BAY BRIDGE TUNNEL, LISTEN CHANNEL 22A, OUT. </a:t>
            </a:r>
          </a:p>
          <a:p>
            <a:pPr>
              <a:defRPr/>
            </a:pPr>
            <a:endParaRPr lang="en-US" sz="1000" dirty="0" smtClean="0"/>
          </a:p>
          <a:p>
            <a:pPr>
              <a:defRPr/>
            </a:pPr>
            <a:r>
              <a:rPr lang="en-US" sz="1000" dirty="0" smtClean="0"/>
              <a:t>USCG on Channel 22A (157.1MHz) </a:t>
            </a:r>
          </a:p>
          <a:p>
            <a:pPr>
              <a:defRPr/>
            </a:pPr>
            <a:r>
              <a:rPr lang="en-US" sz="1000" dirty="0" smtClean="0"/>
              <a:t>HELLO ALL STATIONS. HELLO ALL STATIONS. HELLO ALL STATIONS. THIS IS COAST GUARD SECTOR HAMPTON ROADS RELAYING A MARINE ASSISTANCE REQUEST BROADCAST FOR PLEASURE CRAFT MOONSHINE WYT5138. PLEASURE CRAFT MOONSHINE IS A SEVENTEEN-FOOT FIBERGLASS OUTBOARD DISABLED DUE TO LACK OF FUEL IN VICINITY OF THE FOURTH ISLAND OF THE CHESAPEAKE BAY BRIDGE TUNNEL LATITUDE 37-03N LONGITUDE 76-04W. ANY VESSEL DESIRING TO ASSIST THE MOONSHINE IS INVITED TO PROCEED TO THAT LOCATION OR CONTACT HIM BY RADIO. PLEASURE CRAFT MOONSHINE IS STANDING BY CHANNEL (an appropriate </a:t>
            </a:r>
            <a:r>
              <a:rPr lang="en-US" sz="1000" dirty="0" err="1" smtClean="0"/>
              <a:t>intership</a:t>
            </a:r>
            <a:r>
              <a:rPr lang="en-US" sz="1000" dirty="0" smtClean="0"/>
              <a:t> frequency). IF YOU ARE OFFERING TO ASSIST THE MOONSHINE, PLEASE RESPOND AND PROVIDE AN ESTIMATED TIME OF ARRIVAL. OUT. </a:t>
            </a:r>
          </a:p>
          <a:p>
            <a:pPr>
              <a:buFont typeface="Arial" pitchFamily="34" charset="0"/>
              <a:buChar char="•"/>
              <a:defRPr/>
            </a:pPr>
            <a:endParaRPr lang="en-US" dirty="0" smtClean="0"/>
          </a:p>
          <a:p>
            <a:pPr>
              <a:buFont typeface="Arial" pitchFamily="34" charset="0"/>
              <a:buChar char="•"/>
              <a:defRPr/>
            </a:pPr>
            <a:endParaRPr 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2D0DA5-416A-48CD-93FB-27F4D0C5A510}"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1649680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Emergency Position Indicating Radio Beacon</a:t>
            </a:r>
          </a:p>
          <a:p>
            <a:pPr>
              <a:buFontTx/>
              <a:buChar char="•"/>
            </a:pPr>
            <a:r>
              <a:rPr lang="en-US" altLang="en-US" smtClean="0">
                <a:latin typeface="Arial" panose="020B0604020202020204" pitchFamily="34" charset="0"/>
              </a:rPr>
              <a:t>  Personal Locator Beacon</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1310B7-96A2-4C2B-858F-38A45C494096}"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931680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Emergency Position Indicating Radio Beacon</a:t>
            </a:r>
          </a:p>
          <a:p>
            <a:pPr>
              <a:buFontTx/>
              <a:buChar char="•"/>
            </a:pPr>
            <a:r>
              <a:rPr lang="en-US" altLang="en-US" smtClean="0">
                <a:latin typeface="Arial" panose="020B0604020202020204" pitchFamily="34" charset="0"/>
              </a:rPr>
              <a:t>  Personal Locator Beacon</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B60F23-4408-4A7D-B146-897AF5836DAA}"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3814503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F60162-282B-4EA0-A894-E366BF8A10A9}" type="slidenum">
              <a:rPr lang="en-US" altLang="en-US"/>
              <a:pPr eaLnBrk="1" hangingPunct="1">
                <a:spcBef>
                  <a:spcPct val="0"/>
                </a:spcBef>
              </a:pPr>
              <a:t>49</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69172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Need to check on how much integration can be done with Radar w/o a multiplexer </a:t>
            </a:r>
          </a:p>
          <a:p>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Explain multiplexer allowing total integration.</a:t>
            </a:r>
          </a:p>
          <a:p>
            <a:pPr>
              <a:buFontTx/>
              <a:buChar char="•"/>
            </a:pPr>
            <a:r>
              <a:rPr lang="en-US" altLang="en-US" smtClean="0">
                <a:latin typeface="Arial" panose="020B0604020202020204" pitchFamily="34" charset="0"/>
              </a:rPr>
              <a:t>  Not all components capable of integration.</a:t>
            </a:r>
          </a:p>
          <a:p>
            <a:pPr>
              <a:buFontTx/>
              <a:buChar char="•"/>
            </a:pPr>
            <a:r>
              <a:rPr lang="en-US" altLang="en-US" smtClean="0">
                <a:latin typeface="Arial" panose="020B0604020202020204" pitchFamily="34" charset="0"/>
              </a:rPr>
              <a:t>  NEMA is National Marine Electronics Association</a:t>
            </a:r>
          </a:p>
          <a:p>
            <a:pPr>
              <a:buFontTx/>
              <a:buChar char="•"/>
            </a:pPr>
            <a:r>
              <a:rPr lang="en-US" altLang="en-US" smtClean="0">
                <a:latin typeface="Arial" panose="020B0604020202020204" pitchFamily="34" charset="0"/>
              </a:rPr>
              <a:t>  Explain NMEA 0183 and NMEA 2000</a:t>
            </a:r>
          </a:p>
          <a:p>
            <a:pPr>
              <a:buFontTx/>
              <a:buChar char="•"/>
            </a:pPr>
            <a:r>
              <a:rPr lang="en-US" altLang="en-US" smtClean="0">
                <a:latin typeface="Arial" panose="020B0604020202020204" pitchFamily="34" charset="0"/>
              </a:rPr>
              <a:t>  A fast changing technology- like computers.</a:t>
            </a:r>
          </a:p>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2816639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NEMA 2000 is the new high level protocol based on the auto industry J1939 network</a:t>
            </a:r>
          </a:p>
          <a:p>
            <a:r>
              <a:rPr lang="en-US" altLang="en-US" smtClean="0">
                <a:latin typeface="Arial" panose="020B0604020202020204" pitchFamily="34" charset="0"/>
              </a:rPr>
              <a:t>Uses multiple layer communications</a:t>
            </a:r>
          </a:p>
          <a:p>
            <a:r>
              <a:rPr lang="en-US" altLang="en-US" smtClean="0">
                <a:latin typeface="Arial" panose="020B0604020202020204" pitchFamily="34" charset="0"/>
              </a:rPr>
              <a:t>Uses DeviceNet cables</a:t>
            </a:r>
          </a:p>
          <a:p>
            <a:endParaRPr lang="en-US" altLang="en-US" smtClean="0">
              <a:latin typeface="Arial" panose="020B0604020202020204" pitchFamily="34" charset="0"/>
            </a:endParaRPr>
          </a:p>
          <a:p>
            <a:r>
              <a:rPr lang="en-US" altLang="en-US" smtClean="0">
                <a:latin typeface="Arial" panose="020B0604020202020204" pitchFamily="34" charset="0"/>
              </a:rPr>
              <a:t>NEMA 0183 is a serial bus and NEMA 2000 is a controller area network (Can).</a:t>
            </a:r>
          </a:p>
          <a:p>
            <a:r>
              <a:rPr lang="en-US" altLang="en-US" smtClean="0">
                <a:latin typeface="Arial" panose="020B0604020202020204" pitchFamily="34" charset="0"/>
              </a:rPr>
              <a:t>Uses single layer communications</a:t>
            </a:r>
          </a:p>
          <a:p>
            <a:r>
              <a:rPr lang="en-US" altLang="en-US" smtClean="0">
                <a:latin typeface="Arial" panose="020B0604020202020204" pitchFamily="34" charset="0"/>
              </a:rPr>
              <a:t>Uses normal shielded wire</a:t>
            </a:r>
          </a:p>
          <a:p>
            <a:endParaRPr lang="en-US" altLang="en-US" smtClean="0">
              <a:latin typeface="Arial" panose="020B0604020202020204" pitchFamily="34" charset="0"/>
            </a:endParaRPr>
          </a:p>
          <a:p>
            <a:r>
              <a:rPr lang="en-US" altLang="en-US" smtClean="0">
                <a:latin typeface="Arial" panose="020B0604020202020204" pitchFamily="34" charset="0"/>
              </a:rPr>
              <a:t>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3854708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Reverting to the beginning of the course, the point was made that equipment fails, and often at the wrong time.</a:t>
            </a:r>
          </a:p>
          <a:p>
            <a:pPr>
              <a:buFontTx/>
              <a:buChar char="•"/>
            </a:pPr>
            <a:r>
              <a:rPr lang="en-US" altLang="en-US" smtClean="0">
                <a:latin typeface="Arial" panose="020B0604020202020204" pitchFamily="34" charset="0"/>
              </a:rPr>
              <a:t>  Double checking your piloting with standard piloting navigation techniques is prudent.  </a:t>
            </a:r>
          </a:p>
          <a:p>
            <a:pPr lvl="1">
              <a:buFont typeface="Wingdings" panose="05000000000000000000" pitchFamily="2" charset="2"/>
              <a:buChar char="Ø"/>
            </a:pPr>
            <a:r>
              <a:rPr lang="en-US" altLang="en-US" smtClean="0">
                <a:latin typeface="Arial" panose="020B0604020202020204" pitchFamily="34" charset="0"/>
              </a:rPr>
              <a:t>  Have I been on this leg of the course about the right time?</a:t>
            </a:r>
          </a:p>
          <a:p>
            <a:pPr lvl="1">
              <a:buFont typeface="Wingdings" panose="05000000000000000000" pitchFamily="2" charset="2"/>
              <a:buChar char="Ø"/>
            </a:pPr>
            <a:r>
              <a:rPr lang="en-US" altLang="en-US" smtClean="0">
                <a:latin typeface="Arial" panose="020B0604020202020204" pitchFamily="34" charset="0"/>
              </a:rPr>
              <a:t>  Is there a landmark I can see that confirms my position?</a:t>
            </a:r>
          </a:p>
          <a:p>
            <a:pPr lvl="1">
              <a:buFont typeface="Wingdings" panose="05000000000000000000" pitchFamily="2" charset="2"/>
              <a:buChar char="Ø"/>
            </a:pPr>
            <a:r>
              <a:rPr lang="en-US" altLang="en-US" smtClean="0">
                <a:latin typeface="Arial" panose="020B0604020202020204" pitchFamily="34" charset="0"/>
              </a:rPr>
              <a:t>  Am I being careful?</a:t>
            </a:r>
          </a:p>
        </p:txBody>
      </p:sp>
    </p:spTree>
    <p:extLst>
      <p:ext uri="{BB962C8B-B14F-4D97-AF65-F5344CB8AC3E}">
        <p14:creationId xmlns:p14="http://schemas.microsoft.com/office/powerpoint/2010/main" val="1754413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4337280-FE3C-4962-9AAC-72C00F8E7C75}" type="slidenum">
              <a:rPr lang="en-US" altLang="en-US"/>
              <a:pPr eaLnBrk="1" hangingPunct="1">
                <a:spcBef>
                  <a:spcPct val="0"/>
                </a:spcBef>
              </a:pPr>
              <a:t>53</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993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30AD07E-C503-4DC2-9A7B-265231CCB2C9}" type="slidenum">
              <a:rPr lang="en-US" altLang="en-US">
                <a:latin typeface="Times New Roman" panose="02020603050405020304" pitchFamily="18" charset="0"/>
              </a:rPr>
              <a:pPr algn="r" eaLnBrk="1" hangingPunct="1">
                <a:spcBef>
                  <a:spcPct val="0"/>
                </a:spcBef>
              </a:pPr>
              <a:t>5</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rPr>
              <a:t>  Chapter 24, Advanced Topics in Radar, addresses the more technical aspects of this topic.</a:t>
            </a:r>
          </a:p>
        </p:txBody>
      </p:sp>
    </p:spTree>
    <p:extLst>
      <p:ext uri="{BB962C8B-B14F-4D97-AF65-F5344CB8AC3E}">
        <p14:creationId xmlns:p14="http://schemas.microsoft.com/office/powerpoint/2010/main" val="427257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1406DF8-0F73-47EA-8337-27FDC30024EA}" type="slidenum">
              <a:rPr lang="en-US" altLang="en-US"/>
              <a:pPr eaLnBrk="1" hangingPunct="1">
                <a:spcBef>
                  <a:spcPct val="0"/>
                </a:spcBef>
              </a:pPr>
              <a:t>54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Arial" panose="020B0604020202020204" pitchFamily="34" charset="0"/>
              </a:rPr>
              <a:t>  Refer to Instructor Guide Appendix E</a:t>
            </a:r>
          </a:p>
        </p:txBody>
      </p:sp>
    </p:spTree>
    <p:extLst>
      <p:ext uri="{BB962C8B-B14F-4D97-AF65-F5344CB8AC3E}">
        <p14:creationId xmlns:p14="http://schemas.microsoft.com/office/powerpoint/2010/main" val="2260799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4063801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907249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mtClean="0">
              <a:latin typeface="Arial" panose="020B0604020202020204" pitchFamily="34" charset="0"/>
            </a:endParaRPr>
          </a:p>
        </p:txBody>
      </p:sp>
    </p:spTree>
    <p:extLst>
      <p:ext uri="{BB962C8B-B14F-4D97-AF65-F5344CB8AC3E}">
        <p14:creationId xmlns:p14="http://schemas.microsoft.com/office/powerpoint/2010/main" val="107510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p>
        </p:txBody>
      </p:sp>
    </p:spTree>
    <p:extLst>
      <p:ext uri="{BB962C8B-B14F-4D97-AF65-F5344CB8AC3E}">
        <p14:creationId xmlns:p14="http://schemas.microsoft.com/office/powerpoint/2010/main" val="9242293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3239296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mtClean="0">
              <a:latin typeface="Arial" panose="020B0604020202020204" pitchFamily="34" charset="0"/>
            </a:endParaRPr>
          </a:p>
        </p:txBody>
      </p:sp>
    </p:spTree>
    <p:extLst>
      <p:ext uri="{BB962C8B-B14F-4D97-AF65-F5344CB8AC3E}">
        <p14:creationId xmlns:p14="http://schemas.microsoft.com/office/powerpoint/2010/main" val="2026572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19649635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D5B351C-55CB-4A8D-9136-C4E9277BBE76}" type="slidenum">
              <a:rPr lang="en-US" altLang="en-US"/>
              <a:pPr eaLnBrk="1" hangingPunct="1">
                <a:spcBef>
                  <a:spcPct val="0"/>
                </a:spcBef>
              </a:pPr>
              <a:t>62</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7130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2FDB1CE-E3A7-4FFD-AEFF-387D104A93DE}" type="slidenum">
              <a:rPr lang="en-US" altLang="en-US">
                <a:latin typeface="Times New Roman" panose="02020603050405020304" pitchFamily="18" charset="0"/>
              </a:rPr>
              <a:pPr algn="r" eaLnBrk="1" hangingPunct="1">
                <a:spcBef>
                  <a:spcPct val="0"/>
                </a:spcBef>
              </a:pPr>
              <a:t>6</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rPr>
              <a:t>  Chapter 24, Advanced Topics in Radar, addresses the more technical aspects of this topic.</a:t>
            </a:r>
          </a:p>
        </p:txBody>
      </p:sp>
    </p:spTree>
    <p:extLst>
      <p:ext uri="{BB962C8B-B14F-4D97-AF65-F5344CB8AC3E}">
        <p14:creationId xmlns:p14="http://schemas.microsoft.com/office/powerpoint/2010/main" val="218618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Left image oriented with boat Heads-up.  </a:t>
            </a:r>
          </a:p>
          <a:p>
            <a:pPr>
              <a:buFontTx/>
              <a:buChar char="•"/>
            </a:pPr>
            <a:r>
              <a:rPr lang="en-US" altLang="en-US" smtClean="0">
                <a:latin typeface="Arial" panose="020B0604020202020204" pitchFamily="34" charset="0"/>
              </a:rPr>
              <a:t>  Right image oriented with North-up.  Available only if GPS equipped.</a:t>
            </a:r>
          </a:p>
          <a:p>
            <a:pPr>
              <a:buFontTx/>
              <a:buChar char="•"/>
            </a:pPr>
            <a:r>
              <a:rPr lang="en-US" altLang="en-US" smtClean="0">
                <a:latin typeface="Arial" panose="020B0604020202020204" pitchFamily="34" charset="0"/>
              </a:rPr>
              <a:t>  Blip sizes do not necessarily reflect object size.</a:t>
            </a:r>
          </a:p>
          <a:p>
            <a:pPr>
              <a:buFontTx/>
              <a:buChar char="•"/>
            </a:pPr>
            <a:r>
              <a:rPr lang="en-US" altLang="en-US" smtClean="0">
                <a:latin typeface="Arial" panose="020B0604020202020204" pitchFamily="34" charset="0"/>
              </a:rPr>
              <a:t>  Explain Heading line &amp; Cursor.</a:t>
            </a:r>
          </a:p>
          <a:p>
            <a:pPr>
              <a:buFontTx/>
              <a:buChar char="•"/>
            </a:pPr>
            <a:r>
              <a:rPr lang="en-US" altLang="en-US" smtClean="0">
                <a:latin typeface="Arial" panose="020B0604020202020204" pitchFamily="34" charset="0"/>
              </a:rPr>
              <a:t>  VRM, EBL and Scales are covered in the next slide.</a:t>
            </a:r>
          </a:p>
          <a:p>
            <a:r>
              <a:rPr lang="en-US" altLang="en-US" smtClean="0">
                <a:latin typeface="Arial" panose="020B0604020202020204" pitchFamily="34" charset="0"/>
              </a:rPr>
              <a:t>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7146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Range rings are adjustable</a:t>
            </a:r>
          </a:p>
          <a:p>
            <a:pPr>
              <a:buFontTx/>
              <a:buChar char="•"/>
            </a:pPr>
            <a:r>
              <a:rPr lang="en-US" altLang="en-US" smtClean="0">
                <a:latin typeface="Arial" panose="020B0604020202020204" pitchFamily="34" charset="0"/>
              </a:rPr>
              <a:t>  Some low-end Radar’s don’t have any heading references</a:t>
            </a:r>
          </a:p>
          <a:p>
            <a:pPr>
              <a:buFontTx/>
              <a:buChar char="•"/>
            </a:pPr>
            <a:endParaRPr lang="en-US" altLang="en-US" smtClean="0">
              <a:latin typeface="Arial" panose="020B0604020202020204" pitchFamily="34" charset="0"/>
            </a:endParaRPr>
          </a:p>
          <a:p>
            <a:pPr>
              <a:lnSpc>
                <a:spcPct val="80000"/>
              </a:lnSpc>
              <a:buFontTx/>
              <a:buChar char="•"/>
            </a:pPr>
            <a:r>
              <a:rPr lang="en-US" altLang="en-US" smtClean="0">
                <a:latin typeface="Arial" panose="020B0604020202020204" pitchFamily="34" charset="0"/>
                <a:cs typeface="Arial" panose="020B0604020202020204" pitchFamily="34" charset="0"/>
              </a:rPr>
              <a:t>  VRM stands for </a:t>
            </a:r>
            <a:r>
              <a:rPr lang="en-US" altLang="en-US" smtClean="0">
                <a:solidFill>
                  <a:srgbClr val="800000"/>
                </a:solidFill>
                <a:latin typeface="Arial" panose="020B0604020202020204" pitchFamily="34" charset="0"/>
                <a:cs typeface="Arial" panose="020B0604020202020204" pitchFamily="34" charset="0"/>
              </a:rPr>
              <a:t>Variable Range Marker</a:t>
            </a:r>
            <a:r>
              <a:rPr lang="en-US" altLang="en-US" smtClean="0">
                <a:latin typeface="Arial" panose="020B0604020202020204" pitchFamily="34" charset="0"/>
                <a:cs typeface="Arial" panose="020B0604020202020204" pitchFamily="34" charset="0"/>
              </a:rPr>
              <a:t>. It is an electronic mark or ring that can be placed over any target on your radar display. An on-screen digital readout will let you know the precise range, in nautical miles, between the target and you </a:t>
            </a:r>
          </a:p>
          <a:p>
            <a:pPr>
              <a:lnSpc>
                <a:spcPct val="80000"/>
              </a:lnSpc>
            </a:pPr>
            <a:endParaRPr lang="en-US" altLang="en-US" smtClean="0">
              <a:latin typeface="Arial" panose="020B0604020202020204" pitchFamily="34" charset="0"/>
              <a:cs typeface="Arial" panose="020B0604020202020204" pitchFamily="34" charset="0"/>
            </a:endParaRPr>
          </a:p>
          <a:p>
            <a:pPr>
              <a:lnSpc>
                <a:spcPct val="80000"/>
              </a:lnSpc>
              <a:buFontTx/>
              <a:buChar char="•"/>
            </a:pPr>
            <a:r>
              <a:rPr lang="en-US" altLang="en-US" smtClean="0">
                <a:latin typeface="Arial" panose="020B0604020202020204" pitchFamily="34" charset="0"/>
                <a:cs typeface="Arial" panose="020B0604020202020204" pitchFamily="34" charset="0"/>
              </a:rPr>
              <a:t>  EBL – stands for </a:t>
            </a:r>
            <a:r>
              <a:rPr lang="en-US" altLang="en-US" smtClean="0">
                <a:solidFill>
                  <a:srgbClr val="800000"/>
                </a:solidFill>
                <a:latin typeface="Arial" panose="020B0604020202020204" pitchFamily="34" charset="0"/>
                <a:cs typeface="Arial" panose="020B0604020202020204" pitchFamily="34" charset="0"/>
              </a:rPr>
              <a:t>Electronic Bearing Line.</a:t>
            </a:r>
            <a:r>
              <a:rPr lang="en-US" altLang="en-US" smtClean="0">
                <a:latin typeface="Arial" panose="020B0604020202020204" pitchFamily="34" charset="0"/>
                <a:cs typeface="Arial" panose="020B0604020202020204" pitchFamily="34" charset="0"/>
              </a:rPr>
              <a:t> This marks the angle or clock position to the object from your movement.</a:t>
            </a:r>
          </a:p>
          <a:p>
            <a:pPr>
              <a:buFontTx/>
              <a:buChar char="•"/>
            </a:pPr>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31915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77397B-F835-4712-BEF3-F53477745981}" type="slidenum">
              <a:rPr lang="en-US" altLang="en-US"/>
              <a:pPr eaLnBrk="1" hangingPunct="1">
                <a:spcBef>
                  <a:spcPct val="0"/>
                </a:spcBef>
              </a:pPr>
              <a:t>9</a:t>
            </a:fld>
            <a:endParaRPr lang="en-US" alt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Arial" panose="020B0604020202020204" pitchFamily="34" charset="0"/>
              </a:rPr>
              <a:t>  Not all Radars have this VRM offset feature </a:t>
            </a:r>
          </a:p>
        </p:txBody>
      </p:sp>
    </p:spTree>
    <p:extLst>
      <p:ext uri="{BB962C8B-B14F-4D97-AF65-F5344CB8AC3E}">
        <p14:creationId xmlns:p14="http://schemas.microsoft.com/office/powerpoint/2010/main" val="387256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a:t>
            </a:r>
            <a:endParaRPr lang="en-US" dirty="0"/>
          </a:p>
        </p:txBody>
      </p:sp>
      <p:sp>
        <p:nvSpPr>
          <p:cNvPr id="4" name="Footer Placeholder 3"/>
          <p:cNvSpPr>
            <a:spLocks noGrp="1"/>
          </p:cNvSpPr>
          <p:nvPr>
            <p:ph type="ftr" sz="quarter" idx="11"/>
          </p:nvPr>
        </p:nvSpPr>
        <p:spPr/>
        <p:txBody>
          <a:bodyPr/>
          <a:lstStyle/>
          <a:p>
            <a:pPr>
              <a:defRPr/>
            </a:pPr>
            <a:r>
              <a:rPr lang="en-US" smtClean="0"/>
              <a:t>WNChpt01_060110.ppt</a:t>
            </a:r>
            <a:endParaRPr lang="en-US" dirty="0"/>
          </a:p>
        </p:txBody>
      </p:sp>
      <p:sp>
        <p:nvSpPr>
          <p:cNvPr id="5" name="Slide Number Placeholder 4"/>
          <p:cNvSpPr>
            <a:spLocks noGrp="1"/>
          </p:cNvSpPr>
          <p:nvPr>
            <p:ph type="sldNum" sz="quarter" idx="12"/>
          </p:nvPr>
        </p:nvSpPr>
        <p:spPr/>
        <p:txBody>
          <a:body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77707459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663933315"/>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239348731"/>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526369150"/>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00200" y="76200"/>
            <a:ext cx="7086600" cy="838200"/>
          </a:xfrm>
        </p:spPr>
        <p:txBody>
          <a:bodyPr/>
          <a:lstStyle>
            <a:lvl1pPr algn="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457200" y="6324600"/>
            <a:ext cx="2133600" cy="457200"/>
          </a:xfrm>
        </p:spPr>
        <p:txBody>
          <a:bodyPr/>
          <a:lstStyle>
            <a:lvl1pPr>
              <a:defRPr>
                <a:solidFill>
                  <a:srgbClr val="FFFFFF"/>
                </a:solidFill>
              </a:defRPr>
            </a:lvl1pPr>
          </a:lstStyle>
          <a:p>
            <a:r>
              <a:rPr lang="en-US" dirty="0" smtClean="0"/>
              <a:t>1/20/2014</a:t>
            </a:r>
            <a:endParaRPr lang="en-US" dirty="0"/>
          </a:p>
        </p:txBody>
      </p:sp>
      <p:sp>
        <p:nvSpPr>
          <p:cNvPr id="4101"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r>
              <a:rPr lang="en-US" dirty="0" smtClean="0"/>
              <a:t>WNChpt01_060110.ppt</a:t>
            </a:r>
            <a:endParaRPr lang="en-US" dirty="0"/>
          </a:p>
        </p:txBody>
      </p:sp>
      <p:sp>
        <p:nvSpPr>
          <p:cNvPr id="4102" name="Rectangle 6"/>
          <p:cNvSpPr>
            <a:spLocks noGrp="1" noChangeArrowheads="1"/>
          </p:cNvSpPr>
          <p:nvPr>
            <p:ph type="sldNum" sz="quarter" idx="4"/>
          </p:nvPr>
        </p:nvSpPr>
        <p:spPr>
          <a:xfrm>
            <a:off x="6553200" y="6324600"/>
            <a:ext cx="2133600" cy="457200"/>
          </a:xfrm>
        </p:spPr>
        <p:txBody>
          <a:bodyPr/>
          <a:lstStyle>
            <a:lvl1pPr>
              <a:defRPr>
                <a:solidFill>
                  <a:srgbClr val="FFFFFF"/>
                </a:solidFill>
              </a:defRPr>
            </a:lvl1pPr>
          </a:lstStyle>
          <a:p>
            <a:pPr>
              <a:defRPr/>
            </a:pPr>
            <a:fld id="{0DBB175E-4A73-4AE1-9D10-71CEF0A466FC}" type="slidenum">
              <a:rPr lang="en-US" smtClean="0"/>
              <a:pPr>
                <a:defRPr/>
              </a:pPr>
              <a:t>‹#›</a:t>
            </a:fld>
            <a:endParaRPr lang="en-US" dirty="0"/>
          </a:p>
        </p:txBody>
      </p:sp>
      <p:sp>
        <p:nvSpPr>
          <p:cNvPr id="7" name="Rectangle 6"/>
          <p:cNvSpPr/>
          <p:nvPr userDrawn="1"/>
        </p:nvSpPr>
        <p:spPr>
          <a:xfrm>
            <a:off x="1600200" y="6627813"/>
            <a:ext cx="2971800" cy="230832"/>
          </a:xfrm>
          <a:prstGeom prst="rect">
            <a:avLst/>
          </a:prstGeom>
        </p:spPr>
        <p:txBody>
          <a:bodyPr>
            <a:spAutoFit/>
          </a:bodyPr>
          <a:lstStyle/>
          <a:p>
            <a:pPr>
              <a:defRPr/>
            </a:pPr>
            <a:r>
              <a:rPr lang="en-US" sz="900">
                <a:latin typeface="Tahoma" panose="020B0604030504040204" pitchFamily="34" charset="0"/>
              </a:rPr>
              <a:t>Copyright </a:t>
            </a:r>
            <a:r>
              <a:rPr lang="en-US" sz="900" smtClean="0">
                <a:latin typeface="Tahoma" panose="020B0604030504040204" pitchFamily="34" charset="0"/>
              </a:rPr>
              <a:t>2014 </a:t>
            </a:r>
            <a:r>
              <a:rPr lang="en-US" sz="900" dirty="0">
                <a:latin typeface="Tahoma" panose="020B0604030504040204" pitchFamily="34" charset="0"/>
              </a:rPr>
              <a:t>Coast Guard Auxiliary Association, Inc.</a:t>
            </a:r>
          </a:p>
        </p:txBody>
      </p:sp>
    </p:spTree>
    <p:extLst>
      <p:ext uri="{BB962C8B-B14F-4D97-AF65-F5344CB8AC3E}">
        <p14:creationId xmlns:p14="http://schemas.microsoft.com/office/powerpoint/2010/main" val="4066258141"/>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558D07-E699-471E-8926-A94D59D9BC15}" type="slidenum">
              <a:rPr lang="en-US" smtClean="0"/>
              <a:pPr>
                <a:defRPr/>
              </a:pPr>
              <a:t>‹#›</a:t>
            </a:fld>
            <a:endParaRPr lang="en-US" dirty="0"/>
          </a:p>
        </p:txBody>
      </p:sp>
    </p:spTree>
    <p:extLst>
      <p:ext uri="{BB962C8B-B14F-4D97-AF65-F5344CB8AC3E}">
        <p14:creationId xmlns:p14="http://schemas.microsoft.com/office/powerpoint/2010/main" val="3615386149"/>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4">
                    <a:lumMod val="10000"/>
                  </a:schemeClr>
                </a:solidFill>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054537926"/>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502463080"/>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1/20/2014</a:t>
            </a: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2221490539"/>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1/20/2014</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F307174-280D-42B0-B141-C2C551DF0298}" type="slidenum">
              <a:rPr lang="en-US" smtClean="0"/>
              <a:pPr>
                <a:defRPr/>
              </a:pPr>
              <a:t>‹#›</a:t>
            </a:fld>
            <a:endParaRPr lang="en-US" dirty="0"/>
          </a:p>
        </p:txBody>
      </p:sp>
    </p:spTree>
    <p:extLst>
      <p:ext uri="{BB962C8B-B14F-4D97-AF65-F5344CB8AC3E}">
        <p14:creationId xmlns:p14="http://schemas.microsoft.com/office/powerpoint/2010/main" val="1820665229"/>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1/20/2014</a:t>
            </a: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06DCE08-0D3A-4B6B-AB1E-BD535B645D23}" type="slidenum">
              <a:rPr lang="en-US" smtClean="0"/>
              <a:pPr>
                <a:defRPr/>
              </a:pPr>
              <a:t>‹#›</a:t>
            </a:fld>
            <a:endParaRPr lang="en-US" dirty="0"/>
          </a:p>
        </p:txBody>
      </p:sp>
    </p:spTree>
    <p:extLst>
      <p:ext uri="{BB962C8B-B14F-4D97-AF65-F5344CB8AC3E}">
        <p14:creationId xmlns:p14="http://schemas.microsoft.com/office/powerpoint/2010/main" val="2305662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525756005"/>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524000"/>
            <a:ext cx="8229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2286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r>
              <a:rPr lang="en-US" smtClean="0"/>
              <a:t> </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r>
              <a:rPr lang="en-US" dirty="0" smtClean="0"/>
              <a:t>WNChpt01_060110.ppt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E3D9B96-7189-4BF2-9A22-C1F88DE99521}" type="slidenum">
              <a:rPr lang="en-US" smtClean="0"/>
              <a:pPr>
                <a:defRPr/>
              </a:pPr>
              <a:t>‹#›</a:t>
            </a:fld>
            <a:endParaRPr lang="en-US" dirty="0"/>
          </a:p>
        </p:txBody>
      </p:sp>
      <p:sp>
        <p:nvSpPr>
          <p:cNvPr id="7" name="Rectangle 6"/>
          <p:cNvSpPr/>
          <p:nvPr userDrawn="1"/>
        </p:nvSpPr>
        <p:spPr>
          <a:xfrm>
            <a:off x="1600200" y="6627813"/>
            <a:ext cx="2971800" cy="230187"/>
          </a:xfrm>
          <a:prstGeom prst="rect">
            <a:avLst/>
          </a:prstGeom>
        </p:spPr>
        <p:txBody>
          <a:bodyPr>
            <a:spAutoFit/>
          </a:bodyPr>
          <a:lstStyle/>
          <a:p>
            <a:pPr>
              <a:defRPr/>
            </a:pPr>
            <a:r>
              <a:rPr lang="en-US" sz="900" dirty="0">
                <a:latin typeface="Tahoma" panose="020B0604030504040204" pitchFamily="34" charset="0"/>
              </a:rPr>
              <a:t>Copyright </a:t>
            </a:r>
            <a:r>
              <a:rPr lang="en-US" sz="900" dirty="0" smtClean="0">
                <a:latin typeface="Tahoma" panose="020B0604030504040204" pitchFamily="34" charset="0"/>
              </a:rPr>
              <a:t>2014 </a:t>
            </a:r>
            <a:r>
              <a:rPr lang="en-US" sz="900" dirty="0">
                <a:latin typeface="Tahoma" panose="020B0604030504040204" pitchFamily="34" charset="0"/>
              </a:rPr>
              <a:t>Coast Guard Auxiliary Association, Inc.</a:t>
            </a:r>
          </a:p>
        </p:txBody>
      </p:sp>
    </p:spTree>
    <p:extLst>
      <p:ext uri="{BB962C8B-B14F-4D97-AF65-F5344CB8AC3E}">
        <p14:creationId xmlns:p14="http://schemas.microsoft.com/office/powerpoint/2010/main" val="504911829"/>
      </p:ext>
    </p:extLst>
  </p:cSld>
  <p:clrMap bg1="dk2" tx1="lt1" bg2="dk1" tx2="lt2" accent1="accent1" accent2="accent2" accent3="accent3" accent4="accent4" accent5="accent5" accent6="accent6" hlink="hlink" folHlink="folHlink"/>
  <p:sldLayoutIdLst>
    <p:sldLayoutId id="2147483891"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ransition spd="slow">
    <p:wipe/>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6/60/Sbeacons.jp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457200" y="152400"/>
            <a:ext cx="7772400" cy="1066800"/>
          </a:xfrm>
        </p:spPr>
        <p:txBody>
          <a:bodyPr/>
          <a:lstStyle/>
          <a:p>
            <a:pPr eaLnBrk="1" hangingPunct="1">
              <a:defRPr/>
            </a:pPr>
            <a:r>
              <a:rPr lang="en-US" dirty="0" smtClean="0">
                <a:latin typeface="Arial" charset="0"/>
                <a:cs typeface="Arial" charset="0"/>
              </a:rPr>
              <a:t>The Weekend Navigator</a:t>
            </a:r>
          </a:p>
        </p:txBody>
      </p:sp>
      <p:sp>
        <p:nvSpPr>
          <p:cNvPr id="3077" name="Rectangle 3"/>
          <p:cNvSpPr>
            <a:spLocks noGrp="1" noChangeArrowheads="1"/>
          </p:cNvSpPr>
          <p:nvPr>
            <p:ph type="subTitle" idx="1"/>
          </p:nvPr>
        </p:nvSpPr>
        <p:spPr>
          <a:xfrm>
            <a:off x="1866900" y="1790700"/>
            <a:ext cx="5410200" cy="1905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spcBef>
                <a:spcPct val="0"/>
              </a:spcBef>
            </a:pPr>
            <a:r>
              <a:rPr lang="en-US" altLang="en-US" sz="4400" b="1">
                <a:solidFill>
                  <a:schemeClr val="tx2"/>
                </a:solidFill>
                <a:effectLst>
                  <a:outerShdw blurRad="38100" dist="38100" dir="2700000" algn="tl">
                    <a:srgbClr val="000000"/>
                  </a:outerShdw>
                </a:effectLst>
                <a:latin typeface="Arial" charset="0"/>
                <a:ea typeface="+mj-ea"/>
                <a:cs typeface="Arial" charset="0"/>
              </a:rPr>
              <a:t>Session 5</a:t>
            </a:r>
          </a:p>
          <a:p>
            <a:pPr algn="l">
              <a:spcBef>
                <a:spcPct val="0"/>
              </a:spcBef>
            </a:pPr>
            <a:endParaRPr lang="en-US" altLang="en-US" sz="4400" b="1">
              <a:solidFill>
                <a:schemeClr val="tx2"/>
              </a:solidFill>
              <a:effectLst>
                <a:outerShdw blurRad="38100" dist="38100" dir="2700000" algn="tl">
                  <a:srgbClr val="000000"/>
                </a:outerShdw>
              </a:effectLst>
              <a:latin typeface="Arial" charset="0"/>
              <a:ea typeface="+mj-ea"/>
              <a:cs typeface="Arial" charset="0"/>
            </a:endParaRPr>
          </a:p>
          <a:p>
            <a:pPr algn="l">
              <a:spcBef>
                <a:spcPct val="0"/>
              </a:spcBef>
            </a:pPr>
            <a:r>
              <a:rPr lang="en-US" altLang="en-US" sz="4400" b="1">
                <a:solidFill>
                  <a:schemeClr val="tx2"/>
                </a:solidFill>
                <a:effectLst>
                  <a:outerShdw blurRad="38100" dist="38100" dir="2700000" algn="tl">
                    <a:srgbClr val="000000"/>
                  </a:outerShdw>
                </a:effectLst>
                <a:latin typeface="Arial" charset="0"/>
                <a:ea typeface="+mj-ea"/>
                <a:cs typeface="Arial" charset="0"/>
              </a:rPr>
              <a:t>Other Electronics</a:t>
            </a:r>
          </a:p>
        </p:txBody>
      </p:sp>
      <p:sp>
        <p:nvSpPr>
          <p:cNvPr id="3075" name="Rectangle 6"/>
          <p:cNvSpPr>
            <a:spLocks noGrp="1" noChangeArrowheads="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22A8F01-C043-46B1-99D6-6938C4EDCAC0}"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smtClean="0">
                <a:latin typeface="Arial" charset="0"/>
                <a:cs typeface="Arial" charset="0"/>
              </a:rPr>
              <a:t>  Integrating </a:t>
            </a:r>
            <a:r>
              <a:rPr lang="en-US" sz="4400" dirty="0">
                <a:latin typeface="Arial" charset="0"/>
                <a:cs typeface="Arial" charset="0"/>
              </a:rPr>
              <a:t>Radar-GPS</a:t>
            </a:r>
          </a:p>
        </p:txBody>
      </p:sp>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2FAAD97-5832-4756-90BE-A9E8290AC397}"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10</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2292" name="Picture 2" descr="Fig_15-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522184"/>
            <a:ext cx="6553199" cy="514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7"/>
          <p:cNvSpPr>
            <a:spLocks noChangeShapeType="1"/>
          </p:cNvSpPr>
          <p:nvPr/>
        </p:nvSpPr>
        <p:spPr bwMode="auto">
          <a:xfrm flipH="1" flipV="1">
            <a:off x="2644775" y="4095750"/>
            <a:ext cx="3111500" cy="1055688"/>
          </a:xfrm>
          <a:prstGeom prst="line">
            <a:avLst/>
          </a:prstGeom>
          <a:noFill/>
          <a:ln w="28575">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295" name="Line 8"/>
          <p:cNvSpPr>
            <a:spLocks noChangeShapeType="1"/>
          </p:cNvSpPr>
          <p:nvPr/>
        </p:nvSpPr>
        <p:spPr bwMode="auto">
          <a:xfrm flipH="1">
            <a:off x="4851400" y="5189538"/>
            <a:ext cx="914400" cy="685800"/>
          </a:xfrm>
          <a:prstGeom prst="line">
            <a:avLst/>
          </a:prstGeom>
          <a:noFill/>
          <a:ln w="28575">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296" name="Line 9"/>
          <p:cNvSpPr>
            <a:spLocks noChangeShapeType="1"/>
          </p:cNvSpPr>
          <p:nvPr/>
        </p:nvSpPr>
        <p:spPr bwMode="auto">
          <a:xfrm flipH="1">
            <a:off x="2203450" y="3432175"/>
            <a:ext cx="612775" cy="738188"/>
          </a:xfrm>
          <a:prstGeom prst="line">
            <a:avLst/>
          </a:prstGeom>
          <a:noFill/>
          <a:ln w="28575">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297" name="Line 10"/>
          <p:cNvSpPr>
            <a:spLocks noChangeShapeType="1"/>
          </p:cNvSpPr>
          <p:nvPr/>
        </p:nvSpPr>
        <p:spPr bwMode="auto">
          <a:xfrm flipH="1" flipV="1">
            <a:off x="2395538" y="2312988"/>
            <a:ext cx="425450" cy="809625"/>
          </a:xfrm>
          <a:prstGeom prst="line">
            <a:avLst/>
          </a:prstGeom>
          <a:noFill/>
          <a:ln w="28575">
            <a:solidFill>
              <a:srgbClr val="00B05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298" name="Line 11"/>
          <p:cNvSpPr>
            <a:spLocks noChangeShapeType="1"/>
          </p:cNvSpPr>
          <p:nvPr/>
        </p:nvSpPr>
        <p:spPr bwMode="auto">
          <a:xfrm>
            <a:off x="2836863" y="3135313"/>
            <a:ext cx="1309687" cy="1143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12"/>
          <p:cNvSpPr>
            <a:spLocks noChangeShapeType="1"/>
          </p:cNvSpPr>
          <p:nvPr/>
        </p:nvSpPr>
        <p:spPr bwMode="auto">
          <a:xfrm flipV="1">
            <a:off x="2795588" y="3255963"/>
            <a:ext cx="1350962" cy="16510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3"/>
          <p:cNvSpPr>
            <a:spLocks noChangeShapeType="1"/>
          </p:cNvSpPr>
          <p:nvPr/>
        </p:nvSpPr>
        <p:spPr bwMode="auto">
          <a:xfrm>
            <a:off x="4154488" y="3249613"/>
            <a:ext cx="1727200" cy="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Overlaying GPS w/ Radar</a:t>
            </a:r>
          </a:p>
        </p:txBody>
      </p:sp>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1408DAD-5DDE-4D8C-9BFC-95DB9F1B892E}"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11</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3316" name="Picture 2" descr="http://www.raymarine.com/SubmittedFiles/e-series/images/E80_radar_overlay_split_800w.jpg"/>
          <p:cNvPicPr>
            <a:picLocks noChangeAspect="1" noChangeArrowheads="1"/>
          </p:cNvPicPr>
          <p:nvPr/>
        </p:nvPicPr>
        <p:blipFill>
          <a:blip r:embed="rId3">
            <a:extLst>
              <a:ext uri="{28A0092B-C50C-407E-A947-70E740481C1C}">
                <a14:useLocalDpi xmlns:a14="http://schemas.microsoft.com/office/drawing/2010/main" val="0"/>
              </a:ext>
            </a:extLst>
          </a:blip>
          <a:srcRect l="5556" t="5983" r="3333" b="11591"/>
          <a:stretch>
            <a:fillRect/>
          </a:stretch>
        </p:blipFill>
        <p:spPr bwMode="auto">
          <a:xfrm>
            <a:off x="1752600" y="1581150"/>
            <a:ext cx="6248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Relative Motion</a:t>
            </a:r>
          </a:p>
        </p:txBody>
      </p:sp>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D21F762-B8DA-4292-99A3-CE2906B6C4D7}"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12</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4340" name="Picture 4" descr="Fig15-9(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Fig15-9(_0.t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5418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6804819" y="64881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solidFill>
                  <a:schemeClr val="tx1"/>
                </a:solidFill>
              </a:rPr>
              <a:t>Fig. 15-9</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Relative Motion</a:t>
            </a:r>
          </a:p>
        </p:txBody>
      </p:sp>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A83F07-2A33-4350-AA44-721D769F15EF}"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13</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5364" name="Picture 4" descr="Fig15-9(_0.tmp"/>
          <p:cNvPicPr>
            <a:picLocks noChangeAspect="1"/>
          </p:cNvPicPr>
          <p:nvPr/>
        </p:nvPicPr>
        <p:blipFill>
          <a:blip r:embed="rId3">
            <a:extLst>
              <a:ext uri="{28A0092B-C50C-407E-A947-70E740481C1C}">
                <a14:useLocalDpi xmlns:a14="http://schemas.microsoft.com/office/drawing/2010/main" val="0"/>
              </a:ext>
            </a:extLst>
          </a:blip>
          <a:srcRect r="2779"/>
          <a:stretch>
            <a:fillRect/>
          </a:stretch>
        </p:blipFill>
        <p:spPr bwMode="auto">
          <a:xfrm>
            <a:off x="0" y="1600200"/>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Fig15-9(_0.t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5"/>
          <p:cNvSpPr txBox="1">
            <a:spLocks noChangeArrowheads="1"/>
          </p:cNvSpPr>
          <p:nvPr/>
        </p:nvSpPr>
        <p:spPr bwMode="auto">
          <a:xfrm>
            <a:off x="6896100" y="6467475"/>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solidFill>
                  <a:schemeClr val="tx1"/>
                </a:solidFill>
              </a:rPr>
              <a:t>Fig. 15-9</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Relative Motion</a:t>
            </a:r>
          </a:p>
        </p:txBody>
      </p:sp>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BC76E72-4050-40EE-B7AD-5555EDCC37D1}"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14</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6388" name="Picture 4" descr="Fig15-9(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Fig%2015_0.t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6896100" y="6467475"/>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solidFill>
                  <a:schemeClr val="tx1"/>
                </a:solidFill>
              </a:rPr>
              <a:t>Fig. 15-9</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5400" y="-25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Assessing Speed of Targets</a:t>
            </a:r>
          </a:p>
        </p:txBody>
      </p:sp>
      <p:sp>
        <p:nvSpPr>
          <p:cNvPr id="2" name="Content Placeholder 1"/>
          <p:cNvSpPr>
            <a:spLocks noGrp="1"/>
          </p:cNvSpPr>
          <p:nvPr>
            <p:ph idx="1"/>
          </p:nvPr>
        </p:nvSpPr>
        <p:spPr/>
        <p:txBody>
          <a:bodyPr/>
          <a:lstStyle/>
          <a:p>
            <a:endParaRPr lang="en-US"/>
          </a:p>
        </p:txBody>
      </p:sp>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7E44C63-4B3A-482A-99F4-5C4F50D928F2}"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15</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7412" name="Picture 13" descr="Fig 15-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799"/>
            <a:ext cx="4229348"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 15-1_0.t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65261"/>
            <a:ext cx="4430125" cy="54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7086600" y="6096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rPr>
              <a:t>Fig. 15-10</a:t>
            </a: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 15-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7918" y="1470212"/>
            <a:ext cx="4082964" cy="549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p:nvPr>
        </p:nvSpPr>
        <p:spPr>
          <a:xfrm>
            <a:off x="63500" y="-11112"/>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Collision Avoidance</a:t>
            </a:r>
          </a:p>
        </p:txBody>
      </p:sp>
      <p:sp>
        <p:nvSpPr>
          <p:cNvPr id="2" name="Content Placeholder 1"/>
          <p:cNvSpPr>
            <a:spLocks noGrp="1"/>
          </p:cNvSpPr>
          <p:nvPr>
            <p:ph idx="1"/>
          </p:nvPr>
        </p:nvSpPr>
        <p:spPr>
          <a:xfrm>
            <a:off x="560294" y="1719123"/>
            <a:ext cx="8229600" cy="4602163"/>
          </a:xfrm>
        </p:spPr>
        <p:txBody>
          <a:bodyPr/>
          <a:lstStyle/>
          <a:p>
            <a:endParaRPr lang="en-US" dirty="0"/>
          </a:p>
        </p:txBody>
      </p:sp>
      <p:sp>
        <p:nvSpPr>
          <p:cNvPr id="1843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E6F8B1A-2E1F-4BA3-9AA6-03FE4D093DCD}"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16</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8437" name="Picture 3" descr="Fig_15-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43318"/>
            <a:ext cx="4526744" cy="541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762000" y="54864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Collision</a:t>
            </a:r>
          </a:p>
        </p:txBody>
      </p:sp>
      <p:sp>
        <p:nvSpPr>
          <p:cNvPr id="9" name="TextBox 8"/>
          <p:cNvSpPr txBox="1">
            <a:spLocks noChangeArrowheads="1"/>
          </p:cNvSpPr>
          <p:nvPr/>
        </p:nvSpPr>
        <p:spPr bwMode="auto">
          <a:xfrm>
            <a:off x="5105400" y="5486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No collision</a:t>
            </a:r>
          </a:p>
        </p:txBody>
      </p:sp>
      <p:sp>
        <p:nvSpPr>
          <p:cNvPr id="18440" name="TextBox 5"/>
          <p:cNvSpPr txBox="1">
            <a:spLocks noChangeArrowheads="1"/>
          </p:cNvSpPr>
          <p:nvPr/>
        </p:nvSpPr>
        <p:spPr bwMode="auto">
          <a:xfrm>
            <a:off x="533400" y="6172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rPr>
              <a:t>Fig 15-11</a:t>
            </a:r>
          </a:p>
        </p:txBody>
      </p:sp>
      <p:sp>
        <p:nvSpPr>
          <p:cNvPr id="10" name="TextBox 5"/>
          <p:cNvSpPr txBox="1">
            <a:spLocks noChangeArrowheads="1"/>
          </p:cNvSpPr>
          <p:nvPr/>
        </p:nvSpPr>
        <p:spPr bwMode="auto">
          <a:xfrm>
            <a:off x="5181600" y="6172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solidFill>
                  <a:schemeClr val="accent4">
                    <a:lumMod val="10000"/>
                  </a:schemeClr>
                </a:solidFill>
              </a:rPr>
              <a:t>Fig 15-12</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65088"/>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3600" dirty="0">
                <a:latin typeface="Arial" charset="0"/>
                <a:cs typeface="Arial" charset="0"/>
              </a:rPr>
              <a:t>You Change Direction (20° to Port)</a:t>
            </a:r>
          </a:p>
        </p:txBody>
      </p:sp>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4BAF508-3F1F-4B18-9C11-A94286912190}"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17</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9460" name="Picture 4" descr="Fig 15-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44675"/>
            <a:ext cx="4267200" cy="510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txBox="1">
            <a:spLocks noChangeArrowheads="1"/>
          </p:cNvSpPr>
          <p:nvPr/>
        </p:nvSpPr>
        <p:spPr bwMode="auto">
          <a:xfrm>
            <a:off x="5105400" y="61722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kern="0" dirty="0">
                <a:solidFill>
                  <a:schemeClr val="accent6">
                    <a:lumMod val="50000"/>
                  </a:schemeClr>
                </a:solidFill>
                <a:latin typeface="Arial" charset="0"/>
              </a:rPr>
              <a:t>Fig15-13</a:t>
            </a:r>
          </a:p>
        </p:txBody>
      </p:sp>
      <p:pic>
        <p:nvPicPr>
          <p:cNvPr id="19462" name="Picture 3" descr="Fig_15-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44675"/>
            <a:ext cx="4191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676400" y="1905000"/>
            <a:ext cx="8382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096000" y="1066800"/>
            <a:ext cx="11430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5" name="TextBox 5"/>
          <p:cNvSpPr txBox="1">
            <a:spLocks noChangeArrowheads="1"/>
          </p:cNvSpPr>
          <p:nvPr/>
        </p:nvSpPr>
        <p:spPr bwMode="auto">
          <a:xfrm>
            <a:off x="685800" y="6172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rPr>
              <a:t>Fig 15-11</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6200" y="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They Change Speed</a:t>
            </a:r>
          </a:p>
        </p:txBody>
      </p:sp>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405AC2C-CB26-4780-8B24-C6AD0D36F555}"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18</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20484" name="Picture 4" descr="Fig 15-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08290"/>
            <a:ext cx="4191000" cy="500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685800" y="62484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Fig15-14</a:t>
            </a:r>
          </a:p>
        </p:txBody>
      </p:sp>
      <p:sp>
        <p:nvSpPr>
          <p:cNvPr id="9" name="Rectangle 5"/>
          <p:cNvSpPr txBox="1">
            <a:spLocks noChangeArrowheads="1"/>
          </p:cNvSpPr>
          <p:nvPr/>
        </p:nvSpPr>
        <p:spPr bwMode="auto">
          <a:xfrm>
            <a:off x="6477000" y="2209800"/>
            <a:ext cx="1295400" cy="457200"/>
          </a:xfrm>
          <a:prstGeom prst="rect">
            <a:avLst/>
          </a:prstGeom>
          <a:noFill/>
          <a:ln w="9525">
            <a:noFill/>
            <a:miter lim="800000"/>
            <a:headEnd/>
            <a:tailEnd/>
          </a:ln>
        </p:spPr>
        <p:txBody>
          <a:bodyPr/>
          <a:lstStyle/>
          <a:p>
            <a:pPr marL="342900" indent="-342900" eaLnBrk="0" hangingPunct="0">
              <a:spcBef>
                <a:spcPct val="20000"/>
              </a:spcBef>
              <a:defRPr/>
            </a:pPr>
            <a:r>
              <a:rPr lang="en-US" b="1" kern="0" dirty="0">
                <a:solidFill>
                  <a:schemeClr val="accent1">
                    <a:lumMod val="50000"/>
                  </a:schemeClr>
                </a:solidFill>
                <a:latin typeface="Arial" charset="0"/>
              </a:rPr>
              <a:t>This one</a:t>
            </a:r>
          </a:p>
        </p:txBody>
      </p:sp>
      <p:sp>
        <p:nvSpPr>
          <p:cNvPr id="10" name="Rectangle 5"/>
          <p:cNvSpPr txBox="1">
            <a:spLocks noChangeArrowheads="1"/>
          </p:cNvSpPr>
          <p:nvPr/>
        </p:nvSpPr>
        <p:spPr bwMode="auto">
          <a:xfrm>
            <a:off x="4953000" y="3429000"/>
            <a:ext cx="1295400" cy="457200"/>
          </a:xfrm>
          <a:prstGeom prst="rect">
            <a:avLst/>
          </a:prstGeom>
          <a:noFill/>
          <a:ln w="9525">
            <a:noFill/>
            <a:miter lim="800000"/>
            <a:headEnd/>
            <a:tailEnd/>
          </a:ln>
        </p:spPr>
        <p:txBody>
          <a:bodyPr/>
          <a:lstStyle/>
          <a:p>
            <a:pPr marL="342900" indent="-342900" eaLnBrk="0" hangingPunct="0">
              <a:spcBef>
                <a:spcPct val="20000"/>
              </a:spcBef>
              <a:defRPr/>
            </a:pPr>
            <a:r>
              <a:rPr lang="en-US" b="1" kern="0" dirty="0">
                <a:solidFill>
                  <a:schemeClr val="accent1">
                    <a:lumMod val="50000"/>
                  </a:schemeClr>
                </a:solidFill>
                <a:latin typeface="Arial" charset="0"/>
              </a:rPr>
              <a:t>This one</a:t>
            </a:r>
          </a:p>
        </p:txBody>
      </p:sp>
      <p:pic>
        <p:nvPicPr>
          <p:cNvPr id="20488" name="Picture 3" descr="Fig_15-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8290"/>
            <a:ext cx="4191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73025" y="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smtClean="0">
                <a:latin typeface="Arial" charset="0"/>
                <a:cs typeface="Arial" charset="0"/>
              </a:rPr>
              <a:t>     You </a:t>
            </a:r>
            <a:r>
              <a:rPr lang="en-US" sz="4400" dirty="0">
                <a:latin typeface="Arial" charset="0"/>
                <a:cs typeface="Arial" charset="0"/>
              </a:rPr>
              <a:t>Change Speed</a:t>
            </a:r>
          </a:p>
        </p:txBody>
      </p:sp>
      <p:sp>
        <p:nvSpPr>
          <p:cNvPr id="215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3C89338-BE89-4C3A-B4DF-AB487BB2241E}"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19</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21508" name="Picture 5" descr="Fig 15-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6568" y="1437421"/>
            <a:ext cx="4284663" cy="512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5715000" y="62484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Fig15-14</a:t>
            </a:r>
          </a:p>
        </p:txBody>
      </p:sp>
      <p:pic>
        <p:nvPicPr>
          <p:cNvPr id="21510" name="Picture 3" descr="Fig_15-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7" y="1387475"/>
            <a:ext cx="4191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4100" name="Rectangle 3"/>
          <p:cNvSpPr>
            <a:spLocks noGrp="1" noChangeArrowheads="1"/>
          </p:cNvSpPr>
          <p:nvPr>
            <p:ph idx="1"/>
          </p:nvPr>
        </p:nvSpPr>
        <p:spPr>
          <a:xfrm>
            <a:off x="457200" y="2209800"/>
            <a:ext cx="8229600" cy="3916363"/>
          </a:xfrm>
        </p:spPr>
        <p:txBody>
          <a:bodyPr/>
          <a:lstStyle/>
          <a:p>
            <a:pPr marL="0" indent="0" eaLnBrk="1" hangingPunct="1">
              <a:lnSpc>
                <a:spcPct val="80000"/>
              </a:lnSpc>
              <a:buNone/>
            </a:pPr>
            <a:r>
              <a:rPr lang="en-US" altLang="en-US" sz="4000" dirty="0" smtClean="0">
                <a:solidFill>
                  <a:schemeClr val="accent4">
                    <a:lumMod val="10000"/>
                  </a:schemeClr>
                </a:solidFill>
              </a:rPr>
              <a:t>Ra</a:t>
            </a:r>
            <a:r>
              <a:rPr lang="en-US" altLang="en-US" sz="3600" b="0" dirty="0" smtClean="0">
                <a:solidFill>
                  <a:schemeClr val="accent4">
                    <a:lumMod val="10000"/>
                  </a:schemeClr>
                </a:solidFill>
              </a:rPr>
              <a:t>dio</a:t>
            </a:r>
            <a:r>
              <a:rPr lang="en-US" altLang="en-US" sz="3600" dirty="0" smtClean="0">
                <a:solidFill>
                  <a:schemeClr val="accent4">
                    <a:lumMod val="10000"/>
                  </a:schemeClr>
                </a:solidFill>
              </a:rPr>
              <a:t> </a:t>
            </a:r>
            <a:r>
              <a:rPr lang="en-US" altLang="en-US" sz="4000" dirty="0" smtClean="0">
                <a:solidFill>
                  <a:schemeClr val="accent4">
                    <a:lumMod val="10000"/>
                  </a:schemeClr>
                </a:solidFill>
              </a:rPr>
              <a:t>D</a:t>
            </a:r>
            <a:r>
              <a:rPr lang="en-US" altLang="en-US" sz="3600" b="0" dirty="0" smtClean="0">
                <a:solidFill>
                  <a:schemeClr val="accent4">
                    <a:lumMod val="10000"/>
                  </a:schemeClr>
                </a:solidFill>
              </a:rPr>
              <a:t>etection</a:t>
            </a:r>
            <a:r>
              <a:rPr lang="en-US" altLang="en-US" sz="3600" dirty="0" smtClean="0">
                <a:solidFill>
                  <a:schemeClr val="accent4">
                    <a:lumMod val="10000"/>
                  </a:schemeClr>
                </a:solidFill>
              </a:rPr>
              <a:t> </a:t>
            </a:r>
            <a:r>
              <a:rPr lang="en-US" altLang="en-US" sz="4000" dirty="0" smtClean="0">
                <a:solidFill>
                  <a:schemeClr val="accent4">
                    <a:lumMod val="10000"/>
                  </a:schemeClr>
                </a:solidFill>
              </a:rPr>
              <a:t>A</a:t>
            </a:r>
            <a:r>
              <a:rPr lang="en-US" altLang="en-US" sz="3600" b="0" dirty="0" smtClean="0">
                <a:solidFill>
                  <a:schemeClr val="accent4">
                    <a:lumMod val="10000"/>
                  </a:schemeClr>
                </a:solidFill>
              </a:rPr>
              <a:t>nd</a:t>
            </a:r>
            <a:r>
              <a:rPr lang="en-US" altLang="en-US" sz="3600" dirty="0" smtClean="0">
                <a:solidFill>
                  <a:schemeClr val="accent4">
                    <a:lumMod val="10000"/>
                  </a:schemeClr>
                </a:solidFill>
              </a:rPr>
              <a:t> </a:t>
            </a:r>
            <a:r>
              <a:rPr lang="en-US" altLang="en-US" sz="4000" dirty="0" smtClean="0">
                <a:solidFill>
                  <a:schemeClr val="accent4">
                    <a:lumMod val="10000"/>
                  </a:schemeClr>
                </a:solidFill>
              </a:rPr>
              <a:t>R</a:t>
            </a:r>
            <a:r>
              <a:rPr lang="en-US" altLang="en-US" sz="3600" b="0" dirty="0" smtClean="0">
                <a:solidFill>
                  <a:schemeClr val="accent4">
                    <a:lumMod val="10000"/>
                  </a:schemeClr>
                </a:solidFill>
              </a:rPr>
              <a:t>anging</a:t>
            </a:r>
            <a:endParaRPr lang="en-US" altLang="en-US" sz="3600" b="0" dirty="0" smtClean="0">
              <a:solidFill>
                <a:schemeClr val="accent4">
                  <a:lumMod val="10000"/>
                </a:schemeClr>
              </a:solidFill>
              <a:cs typeface="Times New Roman" panose="02020603050405020304" pitchFamily="18" charset="0"/>
            </a:endParaRPr>
          </a:p>
        </p:txBody>
      </p:sp>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40781C0-D9EA-426E-AD57-00A9BB78B79F}"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4101"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307022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smtClean="0">
                <a:latin typeface="Arial" charset="0"/>
                <a:cs typeface="Arial" charset="0"/>
              </a:rPr>
              <a:t>     </a:t>
            </a:r>
            <a:r>
              <a:rPr lang="en-US" sz="4400" dirty="0">
                <a:latin typeface="Arial" charset="0"/>
                <a:cs typeface="Arial" charset="0"/>
              </a:rPr>
              <a:t>“Seeing” Weather</a:t>
            </a:r>
          </a:p>
        </p:txBody>
      </p:sp>
      <p:sp>
        <p:nvSpPr>
          <p:cNvPr id="22532" name="Rectangle 3"/>
          <p:cNvSpPr>
            <a:spLocks noGrp="1" noChangeArrowheads="1"/>
          </p:cNvSpPr>
          <p:nvPr>
            <p:ph idx="1"/>
          </p:nvPr>
        </p:nvSpPr>
        <p:spPr/>
        <p:txBody>
          <a:bodyPr/>
          <a:lstStyle/>
          <a:p>
            <a:pPr eaLnBrk="1" hangingPunct="1"/>
            <a:r>
              <a:rPr lang="en-US" altLang="en-US" b="0" smtClean="0"/>
              <a:t>Adjust to reduce rain clutter</a:t>
            </a:r>
          </a:p>
          <a:p>
            <a:pPr eaLnBrk="1" hangingPunct="1"/>
            <a:r>
              <a:rPr lang="en-US" altLang="en-US" b="0" smtClean="0"/>
              <a:t>Rain generally returns as a speckled pattern of random dots</a:t>
            </a:r>
          </a:p>
          <a:p>
            <a:pPr eaLnBrk="1" hangingPunct="1"/>
            <a:r>
              <a:rPr lang="en-US" altLang="en-US" b="0" smtClean="0"/>
              <a:t>Helps you spot severe squalls</a:t>
            </a:r>
          </a:p>
          <a:p>
            <a:pPr lvl="1" eaLnBrk="1" hangingPunct="1"/>
            <a:r>
              <a:rPr lang="en-US" altLang="en-US" smtClean="0"/>
              <a:t>Get a range to the storm</a:t>
            </a:r>
          </a:p>
          <a:p>
            <a:pPr lvl="1" eaLnBrk="1" hangingPunct="1">
              <a:lnSpc>
                <a:spcPct val="90000"/>
              </a:lnSpc>
            </a:pPr>
            <a:r>
              <a:rPr lang="en-US" altLang="en-US" smtClean="0"/>
              <a:t>Squall appears as a band of dense echoes moving forward at a steady rate</a:t>
            </a:r>
          </a:p>
          <a:p>
            <a:pPr eaLnBrk="1" hangingPunct="1">
              <a:lnSpc>
                <a:spcPct val="90000"/>
              </a:lnSpc>
            </a:pPr>
            <a:r>
              <a:rPr lang="en-US" altLang="en-US" b="0" smtClean="0"/>
              <a:t>In restricted visibility</a:t>
            </a:r>
          </a:p>
          <a:p>
            <a:pPr lvl="1" eaLnBrk="1" hangingPunct="1">
              <a:lnSpc>
                <a:spcPct val="90000"/>
              </a:lnSpc>
            </a:pPr>
            <a:r>
              <a:rPr lang="en-US" altLang="en-US" smtClean="0"/>
              <a:t>Slow down</a:t>
            </a:r>
          </a:p>
          <a:p>
            <a:pPr lvl="1" eaLnBrk="1" hangingPunct="1">
              <a:lnSpc>
                <a:spcPct val="90000"/>
              </a:lnSpc>
            </a:pPr>
            <a:r>
              <a:rPr lang="en-US" altLang="en-US" smtClean="0"/>
              <a:t>Sound proper signals</a:t>
            </a:r>
          </a:p>
          <a:p>
            <a:pPr lvl="1" eaLnBrk="1" hangingPunct="1">
              <a:lnSpc>
                <a:spcPct val="90000"/>
              </a:lnSpc>
              <a:buFontTx/>
              <a:buNone/>
            </a:pPr>
            <a:endParaRPr lang="en-US" altLang="en-US" smtClean="0"/>
          </a:p>
        </p:txBody>
      </p:sp>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08C0EE5-4E98-4B5E-B68D-04782F11E37A}"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20</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aymarine_c120_tune_ra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524125"/>
            <a:ext cx="6454776"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 </a:t>
            </a:r>
            <a:r>
              <a:rPr lang="en-US" sz="4400" dirty="0" smtClean="0">
                <a:latin typeface="Arial" charset="0"/>
                <a:cs typeface="Arial" charset="0"/>
              </a:rPr>
              <a:t>     “</a:t>
            </a:r>
            <a:r>
              <a:rPr lang="en-US" sz="4400" dirty="0">
                <a:latin typeface="Arial" charset="0"/>
                <a:cs typeface="Arial" charset="0"/>
              </a:rPr>
              <a:t>Seeing” Weather</a:t>
            </a:r>
          </a:p>
        </p:txBody>
      </p:sp>
      <p:sp>
        <p:nvSpPr>
          <p:cNvPr id="2355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D56D5CB-D10C-46BC-832D-2DA941A0C26E}"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21</a:t>
            </a:fld>
            <a:endParaRPr lang="en-US" altLang="en-US" sz="1000">
              <a:solidFill>
                <a:srgbClr val="003366"/>
              </a:solidFill>
              <a:latin typeface="Comic Sans MS" panose="030F0702030302020204" pitchFamily="66" charset="0"/>
              <a:cs typeface="Times New Roman" panose="02020603050405020304" pitchFamily="18" charset="0"/>
            </a:endParaRPr>
          </a:p>
        </p:txBody>
      </p:sp>
      <p:grpSp>
        <p:nvGrpSpPr>
          <p:cNvPr id="2" name="Group 16"/>
          <p:cNvGrpSpPr>
            <a:grpSpLocks/>
          </p:cNvGrpSpPr>
          <p:nvPr/>
        </p:nvGrpSpPr>
        <p:grpSpPr bwMode="auto">
          <a:xfrm>
            <a:off x="5181600" y="4800600"/>
            <a:ext cx="3505200" cy="1219200"/>
            <a:chOff x="3102" y="3314"/>
            <a:chExt cx="2562" cy="768"/>
          </a:xfrm>
        </p:grpSpPr>
        <p:sp>
          <p:nvSpPr>
            <p:cNvPr id="6" name="Text Box 8"/>
            <p:cNvSpPr txBox="1">
              <a:spLocks noChangeArrowheads="1"/>
            </p:cNvSpPr>
            <p:nvPr/>
          </p:nvSpPr>
          <p:spPr bwMode="auto">
            <a:xfrm>
              <a:off x="4375" y="3314"/>
              <a:ext cx="1289" cy="404"/>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6">
                      <a:lumMod val="50000"/>
                    </a:schemeClr>
                  </a:solidFill>
                  <a:latin typeface="Arial" pitchFamily="34" charset="0"/>
                  <a:cs typeface="Arial" pitchFamily="34" charset="0"/>
                </a:rPr>
                <a:t>Contacts or ATONS</a:t>
              </a:r>
            </a:p>
          </p:txBody>
        </p:sp>
        <p:sp>
          <p:nvSpPr>
            <p:cNvPr id="7" name="Line 9"/>
            <p:cNvSpPr>
              <a:spLocks noChangeShapeType="1"/>
            </p:cNvSpPr>
            <p:nvPr/>
          </p:nvSpPr>
          <p:spPr bwMode="auto">
            <a:xfrm flipH="1">
              <a:off x="3102" y="3602"/>
              <a:ext cx="1168" cy="480"/>
            </a:xfrm>
            <a:prstGeom prst="line">
              <a:avLst/>
            </a:prstGeom>
            <a:noFill/>
            <a:ln w="28575">
              <a:solidFill>
                <a:schemeClr val="accent1"/>
              </a:solidFill>
              <a:round/>
              <a:headEnd/>
              <a:tailEnd type="triangle" w="lg" len="med"/>
            </a:ln>
            <a:effectLst/>
          </p:spPr>
          <p:txBody>
            <a:bodyPr/>
            <a:lstStyle/>
            <a:p>
              <a:pPr>
                <a:defRPr/>
              </a:pPr>
              <a:endParaRPr lang="en-US">
                <a:solidFill>
                  <a:schemeClr val="accent6">
                    <a:lumMod val="50000"/>
                  </a:schemeClr>
                </a:solidFill>
                <a:latin typeface="Arial" pitchFamily="34" charset="0"/>
                <a:cs typeface="Arial" pitchFamily="34" charset="0"/>
              </a:endParaRPr>
            </a:p>
          </p:txBody>
        </p:sp>
      </p:grpSp>
      <p:grpSp>
        <p:nvGrpSpPr>
          <p:cNvPr id="3" name="Group 15"/>
          <p:cNvGrpSpPr>
            <a:grpSpLocks/>
          </p:cNvGrpSpPr>
          <p:nvPr/>
        </p:nvGrpSpPr>
        <p:grpSpPr bwMode="auto">
          <a:xfrm>
            <a:off x="4038600" y="3560763"/>
            <a:ext cx="4876800" cy="1087437"/>
            <a:chOff x="2544" y="2243"/>
            <a:chExt cx="3072" cy="685"/>
          </a:xfrm>
        </p:grpSpPr>
        <p:sp>
          <p:nvSpPr>
            <p:cNvPr id="9" name="Text Box 6"/>
            <p:cNvSpPr txBox="1">
              <a:spLocks noChangeArrowheads="1"/>
            </p:cNvSpPr>
            <p:nvPr/>
          </p:nvSpPr>
          <p:spPr bwMode="auto">
            <a:xfrm>
              <a:off x="4327" y="2243"/>
              <a:ext cx="1289" cy="404"/>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6">
                      <a:lumMod val="50000"/>
                    </a:schemeClr>
                  </a:solidFill>
                  <a:latin typeface="Arial" pitchFamily="34" charset="0"/>
                  <a:cs typeface="Arial" pitchFamily="34" charset="0"/>
                </a:rPr>
                <a:t>Wave Clutter – Local Wave Tops</a:t>
              </a:r>
            </a:p>
          </p:txBody>
        </p:sp>
        <p:sp>
          <p:nvSpPr>
            <p:cNvPr id="10" name="Line 10"/>
            <p:cNvSpPr>
              <a:spLocks noChangeShapeType="1"/>
            </p:cNvSpPr>
            <p:nvPr/>
          </p:nvSpPr>
          <p:spPr bwMode="auto">
            <a:xfrm flipH="1">
              <a:off x="2544" y="2461"/>
              <a:ext cx="1680" cy="467"/>
            </a:xfrm>
            <a:prstGeom prst="line">
              <a:avLst/>
            </a:prstGeom>
            <a:noFill/>
            <a:ln w="28575">
              <a:solidFill>
                <a:schemeClr val="accent1"/>
              </a:solidFill>
              <a:round/>
              <a:headEnd/>
              <a:tailEnd type="triangle" w="lg" len="med"/>
            </a:ln>
            <a:effectLst/>
          </p:spPr>
          <p:txBody>
            <a:bodyPr/>
            <a:lstStyle/>
            <a:p>
              <a:pPr>
                <a:defRPr/>
              </a:pPr>
              <a:endParaRPr lang="en-US">
                <a:solidFill>
                  <a:schemeClr val="accent6">
                    <a:lumMod val="50000"/>
                  </a:schemeClr>
                </a:solidFill>
                <a:latin typeface="Arial" pitchFamily="34" charset="0"/>
                <a:cs typeface="Arial" pitchFamily="34" charset="0"/>
              </a:endParaRPr>
            </a:p>
          </p:txBody>
        </p:sp>
      </p:grpSp>
      <p:grpSp>
        <p:nvGrpSpPr>
          <p:cNvPr id="4" name="Group 14"/>
          <p:cNvGrpSpPr>
            <a:grpSpLocks/>
          </p:cNvGrpSpPr>
          <p:nvPr/>
        </p:nvGrpSpPr>
        <p:grpSpPr bwMode="auto">
          <a:xfrm>
            <a:off x="4668838" y="1457326"/>
            <a:ext cx="3371850" cy="1522413"/>
            <a:chOff x="2941" y="918"/>
            <a:chExt cx="2124" cy="959"/>
          </a:xfrm>
        </p:grpSpPr>
        <p:sp>
          <p:nvSpPr>
            <p:cNvPr id="12" name="Text Box 5"/>
            <p:cNvSpPr txBox="1">
              <a:spLocks noChangeArrowheads="1"/>
            </p:cNvSpPr>
            <p:nvPr/>
          </p:nvSpPr>
          <p:spPr bwMode="auto">
            <a:xfrm>
              <a:off x="3383" y="918"/>
              <a:ext cx="1682" cy="404"/>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6">
                      <a:lumMod val="50000"/>
                    </a:schemeClr>
                  </a:solidFill>
                  <a:latin typeface="Arial" pitchFamily="34" charset="0"/>
                  <a:cs typeface="Arial" pitchFamily="34" charset="0"/>
                </a:rPr>
                <a:t>Weather Clutter – Scattered Showers</a:t>
              </a:r>
            </a:p>
          </p:txBody>
        </p:sp>
        <p:sp>
          <p:nvSpPr>
            <p:cNvPr id="13" name="Line 11"/>
            <p:cNvSpPr>
              <a:spLocks noChangeShapeType="1"/>
            </p:cNvSpPr>
            <p:nvPr/>
          </p:nvSpPr>
          <p:spPr bwMode="auto">
            <a:xfrm flipH="1">
              <a:off x="2941" y="1248"/>
              <a:ext cx="851" cy="629"/>
            </a:xfrm>
            <a:prstGeom prst="line">
              <a:avLst/>
            </a:prstGeom>
            <a:noFill/>
            <a:ln w="28575">
              <a:solidFill>
                <a:schemeClr val="accent1"/>
              </a:solidFill>
              <a:round/>
              <a:headEnd/>
              <a:tailEnd type="triangle" w="lg" len="med"/>
            </a:ln>
            <a:effectLst/>
          </p:spPr>
          <p:txBody>
            <a:bodyPr/>
            <a:lstStyle/>
            <a:p>
              <a:pPr>
                <a:defRPr/>
              </a:pPr>
              <a:endParaRPr lang="en-US">
                <a:solidFill>
                  <a:schemeClr val="accent6">
                    <a:lumMod val="50000"/>
                  </a:schemeClr>
                </a:solidFill>
                <a:latin typeface="Arial" pitchFamily="34" charset="0"/>
                <a:cs typeface="Arial" pitchFamily="34" charset="0"/>
              </a:endParaRPr>
            </a:p>
          </p:txBody>
        </p:sp>
      </p:grpSp>
      <p:grpSp>
        <p:nvGrpSpPr>
          <p:cNvPr id="5" name="Group 13"/>
          <p:cNvGrpSpPr>
            <a:grpSpLocks/>
          </p:cNvGrpSpPr>
          <p:nvPr/>
        </p:nvGrpSpPr>
        <p:grpSpPr bwMode="auto">
          <a:xfrm>
            <a:off x="2087563" y="1373188"/>
            <a:ext cx="2078037" cy="2357438"/>
            <a:chOff x="1315" y="865"/>
            <a:chExt cx="1309" cy="1485"/>
          </a:xfrm>
        </p:grpSpPr>
        <p:sp>
          <p:nvSpPr>
            <p:cNvPr id="15" name="Text Box 7"/>
            <p:cNvSpPr txBox="1">
              <a:spLocks noChangeArrowheads="1"/>
            </p:cNvSpPr>
            <p:nvPr/>
          </p:nvSpPr>
          <p:spPr bwMode="auto">
            <a:xfrm>
              <a:off x="1315" y="865"/>
              <a:ext cx="1309" cy="404"/>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6">
                      <a:lumMod val="50000"/>
                    </a:schemeClr>
                  </a:solidFill>
                  <a:latin typeface="Arial" pitchFamily="34" charset="0"/>
                  <a:cs typeface="Arial" pitchFamily="34" charset="0"/>
                </a:rPr>
                <a:t>Weather Clutter – Rain Front</a:t>
              </a:r>
            </a:p>
          </p:txBody>
        </p:sp>
        <p:sp>
          <p:nvSpPr>
            <p:cNvPr id="16" name="Line 12"/>
            <p:cNvSpPr>
              <a:spLocks noChangeShapeType="1"/>
            </p:cNvSpPr>
            <p:nvPr/>
          </p:nvSpPr>
          <p:spPr bwMode="auto">
            <a:xfrm flipH="1">
              <a:off x="1377" y="1248"/>
              <a:ext cx="63" cy="1102"/>
            </a:xfrm>
            <a:prstGeom prst="line">
              <a:avLst/>
            </a:prstGeom>
            <a:noFill/>
            <a:ln w="28575">
              <a:solidFill>
                <a:schemeClr val="accent1"/>
              </a:solidFill>
              <a:round/>
              <a:headEnd/>
              <a:tailEnd type="triangle" w="lg" len="med"/>
            </a:ln>
            <a:effectLst/>
          </p:spPr>
          <p:txBody>
            <a:bodyPr/>
            <a:lstStyle/>
            <a:p>
              <a:pPr>
                <a:defRPr/>
              </a:pPr>
              <a:endParaRPr lang="en-US">
                <a:solidFill>
                  <a:schemeClr val="accent6">
                    <a:lumMod val="50000"/>
                  </a:schemeClr>
                </a:solidFill>
                <a:latin typeface="Arial" pitchFamily="34" charset="0"/>
                <a:cs typeface="Arial" pitchFamily="34" charset="0"/>
              </a:endParaRPr>
            </a:p>
          </p:txBody>
        </p:sp>
      </p:gr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chor="ctr"/>
          <a:lstStyle/>
          <a:p>
            <a:pPr eaLnBrk="1" hangingPunct="1">
              <a:lnSpc>
                <a:spcPct val="80000"/>
              </a:lnSpc>
              <a:spcBef>
                <a:spcPct val="0"/>
              </a:spcBef>
              <a:defRPr/>
            </a:pPr>
            <a:r>
              <a:rPr lang="en-US" sz="3600" dirty="0" smtClean="0">
                <a:solidFill>
                  <a:schemeClr val="accent4">
                    <a:lumMod val="10000"/>
                  </a:schemeClr>
                </a:solidFill>
                <a:latin typeface="Arial" charset="0"/>
                <a:ea typeface="+mj-ea"/>
                <a:cs typeface="Arial" charset="0"/>
              </a:rPr>
              <a:t>Radio Detection And Ranging</a:t>
            </a:r>
          </a:p>
          <a:p>
            <a:pPr eaLnBrk="1" hangingPunct="1">
              <a:lnSpc>
                <a:spcPct val="80000"/>
              </a:lnSpc>
              <a:spcBef>
                <a:spcPct val="0"/>
              </a:spcBef>
              <a:defRPr/>
            </a:pPr>
            <a:endParaRPr lang="en-US" sz="3600" dirty="0" smtClean="0">
              <a:solidFill>
                <a:schemeClr val="accent4">
                  <a:lumMod val="10000"/>
                </a:schemeClr>
              </a:solidFill>
              <a:latin typeface="Arial" charset="0"/>
              <a:ea typeface="+mj-ea"/>
              <a:cs typeface="Arial" charset="0"/>
            </a:endParaRPr>
          </a:p>
          <a:p>
            <a:pPr eaLnBrk="1" hangingPunct="1">
              <a:lnSpc>
                <a:spcPct val="80000"/>
              </a:lnSpc>
              <a:spcBef>
                <a:spcPct val="0"/>
              </a:spcBef>
              <a:defRPr/>
            </a:pPr>
            <a:r>
              <a:rPr lang="en-US" sz="3600" dirty="0" smtClean="0">
                <a:solidFill>
                  <a:schemeClr val="accent4">
                    <a:lumMod val="10000"/>
                  </a:schemeClr>
                </a:solidFill>
                <a:latin typeface="Arial" charset="0"/>
                <a:ea typeface="+mj-ea"/>
                <a:cs typeface="Arial" charset="0"/>
              </a:rPr>
              <a:t>A Scenario For Discussion</a:t>
            </a:r>
          </a:p>
          <a:p>
            <a:pPr eaLnBrk="1" hangingPunct="1">
              <a:lnSpc>
                <a:spcPct val="80000"/>
              </a:lnSpc>
              <a:spcBef>
                <a:spcPct val="0"/>
              </a:spcBef>
              <a:defRPr/>
            </a:pPr>
            <a:endParaRPr lang="en-US" sz="3600" dirty="0" smtClean="0">
              <a:solidFill>
                <a:schemeClr val="accent4">
                  <a:lumMod val="10000"/>
                </a:schemeClr>
              </a:solidFill>
              <a:latin typeface="Arial" charset="0"/>
              <a:ea typeface="+mj-ea"/>
              <a:cs typeface="Arial" charset="0"/>
            </a:endParaRPr>
          </a:p>
          <a:p>
            <a:pPr eaLnBrk="1" hangingPunct="1">
              <a:lnSpc>
                <a:spcPct val="80000"/>
              </a:lnSpc>
              <a:spcBef>
                <a:spcPct val="0"/>
              </a:spcBef>
              <a:defRPr/>
            </a:pPr>
            <a:r>
              <a:rPr lang="en-US" sz="3600" dirty="0" smtClean="0">
                <a:solidFill>
                  <a:schemeClr val="accent4">
                    <a:lumMod val="10000"/>
                  </a:schemeClr>
                </a:solidFill>
                <a:latin typeface="Arial" charset="0"/>
                <a:ea typeface="+mj-ea"/>
                <a:cs typeface="Arial" charset="0"/>
              </a:rPr>
              <a:t>A few more are located in the Additional Slides</a:t>
            </a:r>
          </a:p>
        </p:txBody>
      </p:sp>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E69689D-346B-4519-B8E5-97CEC4C7AD0D}"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22</a:t>
            </a:fld>
            <a:endParaRPr lang="en-US" altLang="en-US" sz="1000">
              <a:solidFill>
                <a:srgbClr val="003366"/>
              </a:solidFill>
              <a:latin typeface="Comic Sans MS" panose="030F0702030302020204" pitchFamily="66" charset="0"/>
              <a:cs typeface="Times New Roman" panose="02020603050405020304" pitchFamily="18" charset="0"/>
            </a:endParaRPr>
          </a:p>
        </p:txBody>
      </p:sp>
      <p:sp>
        <p:nvSpPr>
          <p:cNvPr id="5" name="Rectangle 2"/>
          <p:cNvSpPr>
            <a:spLocks noGrp="1" noChangeArrowheads="1"/>
          </p:cNvSpPr>
          <p:nvPr>
            <p:ph type="title"/>
          </p:nvPr>
        </p:nvSpPr>
        <p:spPr>
          <a:xfrm>
            <a:off x="457200" y="152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Scenario 1</a:t>
            </a:r>
          </a:p>
        </p:txBody>
      </p:sp>
      <p:sp>
        <p:nvSpPr>
          <p:cNvPr id="25604" name="Rectangle 3"/>
          <p:cNvSpPr>
            <a:spLocks noGrp="1" noChangeArrowheads="1"/>
          </p:cNvSpPr>
          <p:nvPr>
            <p:ph idx="1"/>
          </p:nvPr>
        </p:nvSpPr>
        <p:spPr/>
        <p:txBody>
          <a:bodyPr/>
          <a:lstStyle/>
          <a:p>
            <a:pPr marL="0" indent="0">
              <a:buFontTx/>
              <a:buNone/>
            </a:pPr>
            <a:r>
              <a:rPr lang="en-US" altLang="en-US" smtClean="0"/>
              <a:t>I’m underway with visibility about ½ mile.  My GPS and Radar are on, and I’m on a GPS planned course steering with my compass.   </a:t>
            </a:r>
          </a:p>
          <a:p>
            <a:pPr marL="0" indent="0">
              <a:buFontTx/>
              <a:buNone/>
            </a:pPr>
            <a:endParaRPr lang="en-US" altLang="en-US" smtClean="0"/>
          </a:p>
          <a:p>
            <a:pPr marL="0" indent="0">
              <a:buFontTx/>
              <a:buNone/>
            </a:pPr>
            <a:r>
              <a:rPr lang="en-US" altLang="en-US" smtClean="0"/>
              <a:t>After I was on my course for a while, I notice that my GPS is out.  How do I find out where I am?</a:t>
            </a:r>
          </a:p>
        </p:txBody>
      </p:sp>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323496A-04F8-409F-9B7B-AE7782B9FF7F}"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23</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Scenario 1</a:t>
            </a:r>
          </a:p>
        </p:txBody>
      </p:sp>
      <p:sp>
        <p:nvSpPr>
          <p:cNvPr id="21508" name="Rectangle 3"/>
          <p:cNvSpPr>
            <a:spLocks noGrp="1" noChangeArrowheads="1"/>
          </p:cNvSpPr>
          <p:nvPr>
            <p:ph idx="1"/>
          </p:nvPr>
        </p:nvSpPr>
        <p:spPr/>
        <p:txBody>
          <a:bodyPr/>
          <a:lstStyle/>
          <a:p>
            <a:pPr>
              <a:buFontTx/>
              <a:buNone/>
            </a:pPr>
            <a:r>
              <a:rPr lang="en-US" altLang="en-US" sz="2800" b="0" smtClean="0"/>
              <a:t>Answer:  </a:t>
            </a:r>
          </a:p>
          <a:p>
            <a:r>
              <a:rPr lang="en-US" altLang="en-US" sz="2800" b="0" smtClean="0"/>
              <a:t>Determine the last location where you confirmed your location and time.  </a:t>
            </a:r>
          </a:p>
          <a:p>
            <a:r>
              <a:rPr lang="en-US" altLang="en-US" sz="2800" b="0" smtClean="0"/>
              <a:t>From that point, use dead reckoning to estimate your current position. </a:t>
            </a:r>
          </a:p>
          <a:p>
            <a:r>
              <a:rPr lang="en-US" altLang="en-US" sz="2800" b="0" smtClean="0"/>
              <a:t>Identify nearby navigation aids on the chart that are in your general area.  </a:t>
            </a:r>
          </a:p>
          <a:p>
            <a:r>
              <a:rPr lang="en-US" altLang="en-US" sz="2800" b="0" smtClean="0"/>
              <a:t>Identify very distinctive nearby shoreline shapes.  </a:t>
            </a:r>
          </a:p>
        </p:txBody>
      </p:sp>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FA8AF33-19D0-4AB3-A3BE-BB95E14F4A3E}"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24</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Scenario </a:t>
            </a:r>
            <a:r>
              <a:rPr lang="en-US" sz="4400" dirty="0" smtClean="0">
                <a:latin typeface="Arial" charset="0"/>
                <a:cs typeface="Arial" charset="0"/>
              </a:rPr>
              <a:t>1 (</a:t>
            </a:r>
            <a:r>
              <a:rPr lang="en-US" sz="4400" dirty="0" err="1" smtClean="0">
                <a:latin typeface="Arial" charset="0"/>
                <a:cs typeface="Arial" charset="0"/>
              </a:rPr>
              <a:t>cont</a:t>
            </a:r>
            <a:r>
              <a:rPr lang="en-US" sz="4400" dirty="0" smtClean="0">
                <a:latin typeface="Arial" charset="0"/>
                <a:cs typeface="Arial" charset="0"/>
              </a:rPr>
              <a:t>)</a:t>
            </a:r>
            <a:endParaRPr lang="en-US" sz="4400" dirty="0">
              <a:latin typeface="Arial" charset="0"/>
              <a:cs typeface="Arial" charset="0"/>
            </a:endParaRPr>
          </a:p>
        </p:txBody>
      </p:sp>
      <p:sp>
        <p:nvSpPr>
          <p:cNvPr id="21508" name="Rectangle 3"/>
          <p:cNvSpPr>
            <a:spLocks noGrp="1" noChangeArrowheads="1"/>
          </p:cNvSpPr>
          <p:nvPr>
            <p:ph idx="1"/>
          </p:nvPr>
        </p:nvSpPr>
        <p:spPr/>
        <p:txBody>
          <a:bodyPr/>
          <a:lstStyle/>
          <a:p>
            <a:r>
              <a:rPr lang="en-US" altLang="en-US" sz="2800" b="0" dirty="0" smtClean="0"/>
              <a:t>Try to match some of these characteristics on your Radar screen.  Ignore moving Radar targets because </a:t>
            </a:r>
            <a:r>
              <a:rPr lang="en-US" altLang="en-US" sz="2800" b="0" dirty="0" smtClean="0"/>
              <a:t>they </a:t>
            </a:r>
            <a:r>
              <a:rPr lang="en-US" altLang="en-US" sz="2800" b="0" dirty="0" smtClean="0"/>
              <a:t>are boats.  </a:t>
            </a:r>
          </a:p>
          <a:p>
            <a:r>
              <a:rPr lang="en-US" altLang="en-US" sz="2800" b="0" dirty="0" smtClean="0"/>
              <a:t>Take an Electronic Bearing Line (EBL) to the targets you identified and plot them on your chart.  </a:t>
            </a:r>
          </a:p>
          <a:p>
            <a:r>
              <a:rPr lang="en-US" altLang="en-US" sz="2800" b="0" dirty="0" smtClean="0"/>
              <a:t>Measure and plot the distances from these targets using your Variable Range Marker (VRM).  </a:t>
            </a:r>
          </a:p>
          <a:p>
            <a:pPr lvl="1" eaLnBrk="1" hangingPunct="1">
              <a:lnSpc>
                <a:spcPct val="90000"/>
              </a:lnSpc>
              <a:buFontTx/>
              <a:buNone/>
            </a:pPr>
            <a:endParaRPr lang="en-US" altLang="en-US" dirty="0" smtClean="0"/>
          </a:p>
        </p:txBody>
      </p:sp>
      <p:sp>
        <p:nvSpPr>
          <p:cNvPr id="276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760FB72-2F42-422C-9566-F7F923D870E2}"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25</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Scenario </a:t>
            </a:r>
            <a:r>
              <a:rPr lang="en-US" sz="4400" dirty="0" smtClean="0">
                <a:latin typeface="Arial" charset="0"/>
                <a:cs typeface="Arial" charset="0"/>
              </a:rPr>
              <a:t>1 (</a:t>
            </a:r>
            <a:r>
              <a:rPr lang="en-US" sz="4400" dirty="0" err="1" smtClean="0">
                <a:latin typeface="Arial" charset="0"/>
                <a:cs typeface="Arial" charset="0"/>
              </a:rPr>
              <a:t>cont</a:t>
            </a:r>
            <a:r>
              <a:rPr lang="en-US" sz="4400" dirty="0" smtClean="0">
                <a:latin typeface="Arial" charset="0"/>
                <a:cs typeface="Arial" charset="0"/>
              </a:rPr>
              <a:t>)</a:t>
            </a:r>
            <a:endParaRPr lang="en-US" sz="4400" dirty="0">
              <a:latin typeface="Arial" charset="0"/>
              <a:cs typeface="Arial" charset="0"/>
            </a:endParaRPr>
          </a:p>
        </p:txBody>
      </p:sp>
      <p:sp>
        <p:nvSpPr>
          <p:cNvPr id="21508" name="Rectangle 3"/>
          <p:cNvSpPr>
            <a:spLocks noGrp="1" noChangeArrowheads="1"/>
          </p:cNvSpPr>
          <p:nvPr>
            <p:ph idx="1"/>
          </p:nvPr>
        </p:nvSpPr>
        <p:spPr/>
        <p:txBody>
          <a:bodyPr/>
          <a:lstStyle/>
          <a:p>
            <a:r>
              <a:rPr lang="en-US" altLang="en-US" sz="2800" b="0" smtClean="0"/>
              <a:t>If you get a match with one or more of these target areas with your estimated dead reckoning position, you have confirmed your location.  </a:t>
            </a:r>
          </a:p>
          <a:p>
            <a:r>
              <a:rPr lang="en-US" altLang="en-US" sz="2800" b="0" smtClean="0"/>
              <a:t>Compare charted depths with your depth finder to further confirm your position.</a:t>
            </a:r>
          </a:p>
          <a:p>
            <a:pPr lvl="1" eaLnBrk="1" hangingPunct="1">
              <a:lnSpc>
                <a:spcPct val="90000"/>
              </a:lnSpc>
              <a:buFontTx/>
              <a:buNone/>
            </a:pPr>
            <a:endParaRPr lang="en-US" altLang="en-US" smtClean="0"/>
          </a:p>
        </p:txBody>
      </p:sp>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1E28994-9809-45EA-AD4C-7AFA24BE6C1F}"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26</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29700" name="Rectangle 3"/>
          <p:cNvSpPr>
            <a:spLocks noGrp="1" noChangeArrowheads="1"/>
          </p:cNvSpPr>
          <p:nvPr>
            <p:ph idx="1"/>
          </p:nvPr>
        </p:nvSpPr>
        <p:spPr>
          <a:xfrm>
            <a:off x="457200" y="1447800"/>
            <a:ext cx="8229600" cy="2429669"/>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Electronic Compasses</a:t>
            </a:r>
          </a:p>
        </p:txBody>
      </p:sp>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9BA15D2-98B7-421E-B814-8A15CC976CCA}"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27</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29701"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85294"/>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smtClean="0">
                <a:latin typeface="Arial" charset="0"/>
                <a:cs typeface="Arial" charset="0"/>
              </a:rPr>
              <a:t>     Fluxgate </a:t>
            </a:r>
            <a:r>
              <a:rPr lang="en-US" sz="4400" dirty="0">
                <a:latin typeface="Arial" charset="0"/>
                <a:cs typeface="Arial" charset="0"/>
              </a:rPr>
              <a:t>Compass</a:t>
            </a:r>
          </a:p>
        </p:txBody>
      </p:sp>
      <p:sp>
        <p:nvSpPr>
          <p:cNvPr id="30724" name="Rectangle 3"/>
          <p:cNvSpPr>
            <a:spLocks noGrp="1" noChangeArrowheads="1"/>
          </p:cNvSpPr>
          <p:nvPr>
            <p:ph idx="1"/>
          </p:nvPr>
        </p:nvSpPr>
        <p:spPr/>
        <p:txBody>
          <a:bodyPr/>
          <a:lstStyle/>
          <a:p>
            <a:pPr>
              <a:lnSpc>
                <a:spcPct val="90000"/>
              </a:lnSpc>
            </a:pPr>
            <a:r>
              <a:rPr lang="en-US" altLang="en-US" sz="2800" b="0" smtClean="0">
                <a:cs typeface="Times New Roman" panose="02020603050405020304" pitchFamily="18" charset="0"/>
              </a:rPr>
              <a:t>Requires an electric source</a:t>
            </a:r>
          </a:p>
          <a:p>
            <a:pPr>
              <a:lnSpc>
                <a:spcPct val="90000"/>
              </a:lnSpc>
            </a:pPr>
            <a:r>
              <a:rPr lang="en-US" altLang="en-US" sz="2800" b="0" smtClean="0">
                <a:cs typeface="Times New Roman" panose="02020603050405020304" pitchFamily="18" charset="0"/>
              </a:rPr>
              <a:t>Senses the earth’s magnetic field on two small electric coils</a:t>
            </a:r>
          </a:p>
          <a:p>
            <a:pPr>
              <a:lnSpc>
                <a:spcPct val="90000"/>
              </a:lnSpc>
            </a:pPr>
            <a:r>
              <a:rPr lang="en-US" altLang="en-US" sz="2800" b="0" smtClean="0">
                <a:cs typeface="Times New Roman" panose="02020603050405020304" pitchFamily="18" charset="0"/>
              </a:rPr>
              <a:t>Immune from ships magnetic fields</a:t>
            </a:r>
          </a:p>
          <a:p>
            <a:pPr>
              <a:lnSpc>
                <a:spcPct val="90000"/>
              </a:lnSpc>
            </a:pPr>
            <a:r>
              <a:rPr lang="en-US" altLang="en-US" sz="2800" b="0" smtClean="0">
                <a:cs typeface="Times New Roman" panose="02020603050405020304" pitchFamily="18" charset="0"/>
              </a:rPr>
              <a:t>Output can be read by electronic equipment  </a:t>
            </a:r>
          </a:p>
        </p:txBody>
      </p:sp>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E56A4A4-FC77-4DBD-BF9D-32E30D4550E0}"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28</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888" y="3857625"/>
            <a:ext cx="37052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Gyrocompass</a:t>
            </a:r>
          </a:p>
        </p:txBody>
      </p:sp>
      <p:sp>
        <p:nvSpPr>
          <p:cNvPr id="31748" name="Rectangle 3"/>
          <p:cNvSpPr>
            <a:spLocks noGrp="1" noChangeArrowheads="1"/>
          </p:cNvSpPr>
          <p:nvPr>
            <p:ph idx="1"/>
          </p:nvPr>
        </p:nvSpPr>
        <p:spPr/>
        <p:txBody>
          <a:bodyPr/>
          <a:lstStyle/>
          <a:p>
            <a:r>
              <a:rPr lang="en-US" altLang="en-US" sz="2800" b="0" smtClean="0">
                <a:cs typeface="Times New Roman" panose="02020603050405020304" pitchFamily="18" charset="0"/>
              </a:rPr>
              <a:t>Internal gyroscope- doesn’t want to turn</a:t>
            </a:r>
          </a:p>
          <a:p>
            <a:r>
              <a:rPr lang="en-US" altLang="en-US" sz="2800" b="0" smtClean="0">
                <a:cs typeface="Times New Roman" panose="02020603050405020304" pitchFamily="18" charset="0"/>
              </a:rPr>
              <a:t>Highly accurate</a:t>
            </a:r>
          </a:p>
          <a:p>
            <a:r>
              <a:rPr lang="en-US" altLang="en-US" sz="2800" b="0" smtClean="0">
                <a:cs typeface="Times New Roman" panose="02020603050405020304" pitchFamily="18" charset="0"/>
              </a:rPr>
              <a:t>Very expensive</a:t>
            </a:r>
          </a:p>
          <a:p>
            <a:r>
              <a:rPr lang="en-US" altLang="en-US" sz="2800" b="0" smtClean="0">
                <a:cs typeface="Times New Roman" panose="02020603050405020304" pitchFamily="18" charset="0"/>
              </a:rPr>
              <a:t>Used on large ships &amp; aircraft</a:t>
            </a:r>
          </a:p>
          <a:p>
            <a:endParaRPr lang="en-US" altLang="en-US" sz="2800" b="0" smtClean="0">
              <a:cs typeface="Times New Roman" panose="02020603050405020304" pitchFamily="18" charset="0"/>
            </a:endParaRPr>
          </a:p>
        </p:txBody>
      </p:sp>
      <p:sp>
        <p:nvSpPr>
          <p:cNvPr id="317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7CCF4CA-1FB2-4EF9-9CDB-ECE3126FAB3A}"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29</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1749" name="Picture 4" descr="Fig 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338931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
            </a:r>
            <a:br>
              <a:rPr lang="en-US" sz="4400" dirty="0">
                <a:latin typeface="Arial" charset="0"/>
                <a:cs typeface="Arial" charset="0"/>
              </a:rPr>
            </a:br>
            <a:r>
              <a:rPr lang="en-US" sz="4400" dirty="0">
                <a:latin typeface="Arial" charset="0"/>
                <a:cs typeface="Arial" charset="0"/>
              </a:rPr>
              <a:t>Radar</a:t>
            </a:r>
            <a:br>
              <a:rPr lang="en-US" sz="4400" dirty="0">
                <a:latin typeface="Arial" charset="0"/>
                <a:cs typeface="Arial" charset="0"/>
              </a:rPr>
            </a:br>
            <a:endParaRPr lang="en-US" sz="4400" dirty="0">
              <a:latin typeface="Arial" charset="0"/>
              <a:cs typeface="Arial" charset="0"/>
            </a:endParaRPr>
          </a:p>
        </p:txBody>
      </p:sp>
      <p:sp>
        <p:nvSpPr>
          <p:cNvPr id="110595" name="Rectangle 3"/>
          <p:cNvSpPr>
            <a:spLocks noGrp="1" noChangeArrowheads="1"/>
          </p:cNvSpPr>
          <p:nvPr>
            <p:ph idx="1"/>
          </p:nvPr>
        </p:nvSpPr>
        <p:spPr/>
        <p:txBody>
          <a:bodyPr/>
          <a:lstStyle/>
          <a:p>
            <a:r>
              <a:rPr lang="en-US" altLang="en-US" b="0" smtClean="0">
                <a:cs typeface="Times New Roman" panose="02020603050405020304" pitchFamily="18" charset="0"/>
              </a:rPr>
              <a:t>Electronic piloting</a:t>
            </a:r>
          </a:p>
          <a:p>
            <a:r>
              <a:rPr lang="en-US" altLang="en-US" b="0" smtClean="0">
                <a:cs typeface="Times New Roman" panose="02020603050405020304" pitchFamily="18" charset="0"/>
              </a:rPr>
              <a:t>Penetrates fog and darkness to give a picture of surrounding objects</a:t>
            </a:r>
          </a:p>
          <a:p>
            <a:r>
              <a:rPr lang="en-US" altLang="en-US" b="0" smtClean="0">
                <a:cs typeface="Times New Roman" panose="02020603050405020304" pitchFamily="18" charset="0"/>
              </a:rPr>
              <a:t>Elevates standard for “proper look-out”</a:t>
            </a:r>
          </a:p>
          <a:p>
            <a:r>
              <a:rPr lang="en-US" altLang="en-US" b="0" smtClean="0">
                <a:cs typeface="Times New Roman" panose="02020603050405020304" pitchFamily="18" charset="0"/>
              </a:rPr>
              <a:t>Shows certain weather conditions</a:t>
            </a:r>
          </a:p>
          <a:p>
            <a:r>
              <a:rPr lang="en-US" altLang="en-US" b="0" smtClean="0">
                <a:cs typeface="Times New Roman" panose="02020603050405020304" pitchFamily="18" charset="0"/>
              </a:rPr>
              <a:t>Effective Range depends on</a:t>
            </a:r>
          </a:p>
          <a:p>
            <a:pPr lvl="1"/>
            <a:r>
              <a:rPr lang="en-US" altLang="en-US" smtClean="0">
                <a:cs typeface="Times New Roman" panose="02020603050405020304" pitchFamily="18" charset="0"/>
              </a:rPr>
              <a:t>Height of antenna: Higher is better</a:t>
            </a:r>
          </a:p>
          <a:p>
            <a:pPr lvl="1"/>
            <a:r>
              <a:rPr lang="en-US" altLang="en-US" smtClean="0">
                <a:cs typeface="Times New Roman" panose="02020603050405020304" pitchFamily="18" charset="0"/>
              </a:rPr>
              <a:t>Beam width: Narrower is better</a:t>
            </a:r>
          </a:p>
          <a:p>
            <a:pPr lvl="1"/>
            <a:r>
              <a:rPr lang="en-US" altLang="en-US" smtClean="0">
                <a:cs typeface="Times New Roman" panose="02020603050405020304" pitchFamily="18" charset="0"/>
              </a:rPr>
              <a:t>Power: More is (not always) better</a:t>
            </a:r>
          </a:p>
          <a:p>
            <a:pPr lvl="1"/>
            <a:endParaRPr lang="en-US" altLang="en-US" smtClean="0">
              <a:cs typeface="Times New Roman" panose="02020603050405020304" pitchFamily="18" charset="0"/>
            </a:endParaRPr>
          </a:p>
          <a:p>
            <a:pPr lvl="1"/>
            <a:endParaRPr lang="en-US" altLang="en-US" smtClean="0">
              <a:cs typeface="Times New Roman" panose="02020603050405020304" pitchFamily="18" charset="0"/>
            </a:endParaRPr>
          </a:p>
        </p:txBody>
      </p:sp>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22E4F40-FE2D-421C-9EC8-7A0CE6BB3AE1}"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GPS Compass</a:t>
            </a:r>
          </a:p>
        </p:txBody>
      </p:sp>
      <p:sp>
        <p:nvSpPr>
          <p:cNvPr id="32772" name="Rectangle 3"/>
          <p:cNvSpPr>
            <a:spLocks noGrp="1" noChangeArrowheads="1"/>
          </p:cNvSpPr>
          <p:nvPr>
            <p:ph idx="1"/>
          </p:nvPr>
        </p:nvSpPr>
        <p:spPr/>
        <p:txBody>
          <a:bodyPr/>
          <a:lstStyle/>
          <a:p>
            <a:r>
              <a:rPr lang="en-US" altLang="en-US" sz="2800" b="0" smtClean="0">
                <a:cs typeface="Times New Roman" panose="02020603050405020304" pitchFamily="18" charset="0"/>
              </a:rPr>
              <a:t>Usual GPS compass works only when moving, has a delay- crude compass</a:t>
            </a:r>
          </a:p>
          <a:p>
            <a:r>
              <a:rPr lang="en-US" altLang="en-US" sz="2800" b="0" smtClean="0">
                <a:cs typeface="Times New Roman" panose="02020603050405020304" pitchFamily="18" charset="0"/>
              </a:rPr>
              <a:t>GPS compass uses two GPS sensors separated by 30”, and analyzes the signals differences</a:t>
            </a:r>
          </a:p>
          <a:p>
            <a:r>
              <a:rPr lang="en-US" altLang="en-US" sz="2800" b="0" smtClean="0">
                <a:cs typeface="Times New Roman" panose="02020603050405020304" pitchFamily="18" charset="0"/>
              </a:rPr>
              <a:t>Highly accurate- competes with the gyrocompass</a:t>
            </a:r>
          </a:p>
          <a:p>
            <a:endParaRPr lang="en-US" altLang="en-US" sz="2800" b="0" smtClean="0">
              <a:cs typeface="Times New Roman" panose="02020603050405020304" pitchFamily="18" charset="0"/>
            </a:endParaRPr>
          </a:p>
        </p:txBody>
      </p:sp>
      <p:sp>
        <p:nvSpPr>
          <p:cNvPr id="327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5B4B9C0-06E1-4C86-9798-29BA3E1A6F66}"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30</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2773" name="Picture 4" descr="Fig 1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10038"/>
            <a:ext cx="3821113" cy="2643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33796" name="Rectangle 3"/>
          <p:cNvSpPr>
            <a:spLocks noGrp="1" noChangeArrowheads="1"/>
          </p:cNvSpPr>
          <p:nvPr>
            <p:ph idx="1"/>
          </p:nvPr>
        </p:nvSpPr>
        <p:spPr>
          <a:xfrm>
            <a:off x="685800" y="1524001"/>
            <a:ext cx="8001000" cy="2209800"/>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Autopilots</a:t>
            </a:r>
          </a:p>
        </p:txBody>
      </p:sp>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BC8A29F-70BB-4366-BF88-AEA7F01B7A53}"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31</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3797"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0672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Autopilot </a:t>
            </a:r>
          </a:p>
        </p:txBody>
      </p:sp>
      <p:sp>
        <p:nvSpPr>
          <p:cNvPr id="34820" name="Rectangle 3"/>
          <p:cNvSpPr>
            <a:spLocks noGrp="1" noChangeArrowheads="1"/>
          </p:cNvSpPr>
          <p:nvPr>
            <p:ph idx="1"/>
          </p:nvPr>
        </p:nvSpPr>
        <p:spPr/>
        <p:txBody>
          <a:bodyPr/>
          <a:lstStyle/>
          <a:p>
            <a:r>
              <a:rPr lang="en-US" altLang="en-US" b="0" smtClean="0">
                <a:cs typeface="Times New Roman" panose="02020603050405020304" pitchFamily="18" charset="0"/>
              </a:rPr>
              <a:t>Automatically steers a boat using any electronic compass as a reference</a:t>
            </a:r>
          </a:p>
          <a:p>
            <a:r>
              <a:rPr lang="en-US" altLang="en-US" b="0" smtClean="0">
                <a:cs typeface="Times New Roman" panose="02020603050405020304" pitchFamily="18" charset="0"/>
              </a:rPr>
              <a:t>Keeps boat on selected course</a:t>
            </a:r>
          </a:p>
          <a:p>
            <a:r>
              <a:rPr lang="en-US" altLang="en-US" b="0" smtClean="0">
                <a:cs typeface="Times New Roman" panose="02020603050405020304" pitchFamily="18" charset="0"/>
              </a:rPr>
              <a:t>Steered with GPS- compensates for drift</a:t>
            </a:r>
          </a:p>
          <a:p>
            <a:r>
              <a:rPr lang="en-US" altLang="en-US" b="0" smtClean="0">
                <a:cs typeface="Times New Roman" panose="02020603050405020304" pitchFamily="18" charset="0"/>
              </a:rPr>
              <a:t>Steered with wind sensor- allows sailboats to automatically sail properly to the wind</a:t>
            </a:r>
          </a:p>
          <a:p>
            <a:r>
              <a:rPr lang="en-US" altLang="en-US" b="0" smtClean="0">
                <a:cs typeface="Times New Roman" panose="02020603050405020304" pitchFamily="18" charset="0"/>
              </a:rPr>
              <a:t>Must keep a “proper look-out” </a:t>
            </a:r>
          </a:p>
        </p:txBody>
      </p:sp>
      <p:sp>
        <p:nvSpPr>
          <p:cNvPr id="348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DB4D198-80AF-428F-A647-B4DB829E4CD3}"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32</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Autopilot</a:t>
            </a:r>
          </a:p>
        </p:txBody>
      </p:sp>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64A0620-60CF-4740-B6C2-F0F3F88ECFCB}"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33</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996950"/>
            <a:ext cx="750570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450" y="4648200"/>
            <a:ext cx="282733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6629400" y="2057400"/>
            <a:ext cx="1752600" cy="0"/>
          </a:xfrm>
          <a:prstGeom prst="line">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1300" y="3848100"/>
            <a:ext cx="3581400" cy="0"/>
          </a:xfrm>
          <a:prstGeom prst="line">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77200" y="5638800"/>
            <a:ext cx="304800" cy="0"/>
          </a:xfrm>
          <a:prstGeom prst="line">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5"/>
          <p:cNvSpPr txBox="1">
            <a:spLocks noChangeArrowheads="1"/>
          </p:cNvSpPr>
          <p:nvPr/>
        </p:nvSpPr>
        <p:spPr bwMode="auto">
          <a:xfrm>
            <a:off x="2971800" y="60198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Fig19-4</a:t>
            </a: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36868" name="Rectangle 3"/>
          <p:cNvSpPr>
            <a:spLocks noGrp="1" noChangeArrowheads="1"/>
          </p:cNvSpPr>
          <p:nvPr>
            <p:ph idx="1"/>
          </p:nvPr>
        </p:nvSpPr>
        <p:spPr>
          <a:xfrm>
            <a:off x="457200" y="1524001"/>
            <a:ext cx="8229600" cy="1523999"/>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Using Depth to Navigate</a:t>
            </a:r>
          </a:p>
        </p:txBody>
      </p:sp>
      <p:sp>
        <p:nvSpPr>
          <p:cNvPr id="368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0D90D50-6741-4A32-B87C-BA0D108AAAEE}"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34</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6869"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9242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Navigating with a Depth Sounder</a:t>
            </a:r>
          </a:p>
        </p:txBody>
      </p:sp>
      <p:sp>
        <p:nvSpPr>
          <p:cNvPr id="37892" name="Rectangle 3"/>
          <p:cNvSpPr>
            <a:spLocks noGrp="1" noChangeArrowheads="1"/>
          </p:cNvSpPr>
          <p:nvPr>
            <p:ph idx="1"/>
          </p:nvPr>
        </p:nvSpPr>
        <p:spPr/>
        <p:txBody>
          <a:bodyPr/>
          <a:lstStyle/>
          <a:p>
            <a:pPr eaLnBrk="1" hangingPunct="1"/>
            <a:r>
              <a:rPr lang="en-US" altLang="en-US" b="0" smtClean="0">
                <a:cs typeface="Times New Roman" panose="02020603050405020304" pitchFamily="18" charset="0"/>
              </a:rPr>
              <a:t>Using depth with a GPS and charts</a:t>
            </a:r>
          </a:p>
          <a:p>
            <a:pPr lvl="1" eaLnBrk="1" hangingPunct="1"/>
            <a:r>
              <a:rPr lang="en-US" altLang="en-US" smtClean="0">
                <a:cs typeface="Times New Roman" panose="02020603050405020304" pitchFamily="18" charset="0"/>
              </a:rPr>
              <a:t>Quick way to cross check your location</a:t>
            </a:r>
          </a:p>
          <a:p>
            <a:pPr lvl="1" eaLnBrk="1" hangingPunct="1"/>
            <a:r>
              <a:rPr lang="en-US" altLang="en-US" smtClean="0">
                <a:cs typeface="Times New Roman" panose="02020603050405020304" pitchFamily="18" charset="0"/>
              </a:rPr>
              <a:t>Correlate measured depth with charted depth</a:t>
            </a:r>
          </a:p>
          <a:p>
            <a:pPr eaLnBrk="1" hangingPunct="1"/>
            <a:endParaRPr lang="en-US" altLang="en-US" b="0" smtClean="0">
              <a:cs typeface="Times New Roman" panose="02020603050405020304" pitchFamily="18" charset="0"/>
            </a:endParaRPr>
          </a:p>
        </p:txBody>
      </p:sp>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1B3AB24-BF09-429F-AD38-AA79AC19CBBA}"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35</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092" y="3352800"/>
            <a:ext cx="4480908" cy="340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4114801"/>
            <a:ext cx="21875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826" y="3352800"/>
            <a:ext cx="1676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bwMode="auto">
          <a:xfrm>
            <a:off x="7696200" y="62484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Fig16-9</a:t>
            </a: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Sonar Depth Sounders</a:t>
            </a:r>
          </a:p>
        </p:txBody>
      </p:sp>
      <p:sp>
        <p:nvSpPr>
          <p:cNvPr id="38916" name="Rectangle 4"/>
          <p:cNvSpPr>
            <a:spLocks noGrp="1" noChangeArrowheads="1"/>
          </p:cNvSpPr>
          <p:nvPr>
            <p:ph idx="1"/>
          </p:nvPr>
        </p:nvSpPr>
        <p:spPr/>
        <p:txBody>
          <a:bodyPr/>
          <a:lstStyle/>
          <a:p>
            <a:r>
              <a:rPr lang="en-US" altLang="en-US" sz="2800" b="0" smtClean="0">
                <a:cs typeface="Times New Roman" panose="02020603050405020304" pitchFamily="18" charset="0"/>
              </a:rPr>
              <a:t>Sonar feature can:</a:t>
            </a:r>
          </a:p>
          <a:p>
            <a:pPr lvl="1"/>
            <a:r>
              <a:rPr lang="en-US" altLang="en-US" sz="2400" smtClean="0">
                <a:cs typeface="Times New Roman" panose="02020603050405020304" pitchFamily="18" charset="0"/>
              </a:rPr>
              <a:t>Scan the bottom to look ahead</a:t>
            </a:r>
          </a:p>
          <a:p>
            <a:pPr lvl="1"/>
            <a:r>
              <a:rPr lang="en-US" altLang="en-US" sz="2400" smtClean="0">
                <a:cs typeface="Times New Roman" panose="02020603050405020304" pitchFamily="18" charset="0"/>
              </a:rPr>
              <a:t>Show bottom contour</a:t>
            </a:r>
          </a:p>
          <a:p>
            <a:pPr lvl="1">
              <a:buFontTx/>
              <a:buNone/>
            </a:pPr>
            <a:endParaRPr lang="en-US" altLang="en-US" sz="2400" smtClean="0">
              <a:cs typeface="Times New Roman" panose="02020603050405020304" pitchFamily="18" charset="0"/>
            </a:endParaRPr>
          </a:p>
        </p:txBody>
      </p:sp>
      <p:sp>
        <p:nvSpPr>
          <p:cNvPr id="389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BE98CB8-A925-49C1-A164-77E69EBC5E91}"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36</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8917" name="Picture 5" descr="Fig 16-5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83186"/>
            <a:ext cx="6019800" cy="38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7162800" y="62484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Fig16-5B</a:t>
            </a: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3600" dirty="0">
                <a:latin typeface="Arial" charset="0"/>
                <a:cs typeface="Arial" charset="0"/>
              </a:rPr>
              <a:t>Depth Sounders vs. Fishfinders</a:t>
            </a:r>
          </a:p>
        </p:txBody>
      </p:sp>
      <p:sp>
        <p:nvSpPr>
          <p:cNvPr id="399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0547FC6-F0DA-403B-8500-51D33E76DA43}"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37</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968862"/>
            <a:ext cx="5867400" cy="35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5784850" y="6207125"/>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Fig16-6</a:t>
            </a:r>
          </a:p>
        </p:txBody>
      </p:sp>
      <p:sp>
        <p:nvSpPr>
          <p:cNvPr id="9" name="Rectangle 4"/>
          <p:cNvSpPr txBox="1">
            <a:spLocks noChangeArrowheads="1"/>
          </p:cNvSpPr>
          <p:nvPr/>
        </p:nvSpPr>
        <p:spPr bwMode="auto">
          <a:xfrm>
            <a:off x="469900" y="1452800"/>
            <a:ext cx="7467600" cy="1600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kern="0" dirty="0">
                <a:solidFill>
                  <a:schemeClr val="accent4">
                    <a:lumMod val="10000"/>
                  </a:schemeClr>
                </a:solidFill>
                <a:latin typeface="Arial" charset="0"/>
              </a:rPr>
              <a:t>“</a:t>
            </a:r>
            <a:r>
              <a:rPr lang="en-US" sz="2800" kern="0" dirty="0" err="1">
                <a:solidFill>
                  <a:schemeClr val="accent4">
                    <a:lumMod val="10000"/>
                  </a:schemeClr>
                </a:solidFill>
                <a:latin typeface="Arial" charset="0"/>
              </a:rPr>
              <a:t>Fishfinders</a:t>
            </a:r>
            <a:r>
              <a:rPr lang="en-US" sz="2800" kern="0" dirty="0">
                <a:solidFill>
                  <a:schemeClr val="accent4">
                    <a:lumMod val="10000"/>
                  </a:schemeClr>
                </a:solidFill>
                <a:latin typeface="Arial" charset="0"/>
              </a:rPr>
              <a:t>”– variant of the depth sounder</a:t>
            </a:r>
          </a:p>
          <a:p>
            <a:pPr marL="742950" lvl="1" indent="-285750" eaLnBrk="0" hangingPunct="0">
              <a:spcBef>
                <a:spcPct val="20000"/>
              </a:spcBef>
              <a:buFontTx/>
              <a:buChar char="–"/>
              <a:defRPr/>
            </a:pPr>
            <a:r>
              <a:rPr lang="en-US" sz="2400" kern="0" dirty="0">
                <a:solidFill>
                  <a:schemeClr val="accent4">
                    <a:lumMod val="10000"/>
                  </a:schemeClr>
                </a:solidFill>
                <a:latin typeface="Arial" charset="0"/>
              </a:rPr>
              <a:t>Translates blips above bottom into fish icons</a:t>
            </a:r>
          </a:p>
          <a:p>
            <a:pPr marL="742950" lvl="1" indent="-285750" eaLnBrk="0" hangingPunct="0">
              <a:spcBef>
                <a:spcPct val="20000"/>
              </a:spcBef>
              <a:buFontTx/>
              <a:buChar char="–"/>
              <a:defRPr/>
            </a:pPr>
            <a:r>
              <a:rPr lang="en-US" sz="2400" kern="0" dirty="0">
                <a:solidFill>
                  <a:schemeClr val="accent4">
                    <a:lumMod val="10000"/>
                  </a:schemeClr>
                </a:solidFill>
                <a:latin typeface="Arial" charset="0"/>
              </a:rPr>
              <a:t>Returns all echoes on screen in graphic form</a:t>
            </a:r>
          </a:p>
          <a:p>
            <a:pPr marL="742950" lvl="1" indent="-285750" eaLnBrk="0" hangingPunct="0">
              <a:spcBef>
                <a:spcPct val="20000"/>
              </a:spcBef>
              <a:defRPr/>
            </a:pPr>
            <a:endParaRPr lang="en-US" sz="2400" kern="0" dirty="0">
              <a:solidFill>
                <a:schemeClr val="accent4">
                  <a:lumMod val="10000"/>
                </a:schemeClr>
              </a:solidFill>
              <a:latin typeface="Arial" charset="0"/>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11300"/>
            <a:ext cx="1468438"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40965" name="Rectangle 3"/>
          <p:cNvSpPr>
            <a:spLocks noGrp="1" noChangeArrowheads="1"/>
          </p:cNvSpPr>
          <p:nvPr>
            <p:ph idx="1"/>
          </p:nvPr>
        </p:nvSpPr>
        <p:spPr>
          <a:xfrm>
            <a:off x="3048000" y="1752600"/>
            <a:ext cx="4724400" cy="685800"/>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VHF Marine Radios</a:t>
            </a:r>
          </a:p>
        </p:txBody>
      </p:sp>
      <p:sp>
        <p:nvSpPr>
          <p:cNvPr id="4096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0A35C80-C195-4BBC-8851-24ED335025FA}"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38</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40966" name="Picture 6" descr="Fig 1-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3810000"/>
            <a:ext cx="30575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Communication Systems</a:t>
            </a:r>
          </a:p>
        </p:txBody>
      </p:sp>
      <p:sp>
        <p:nvSpPr>
          <p:cNvPr id="41988" name="Rectangle 3"/>
          <p:cNvSpPr>
            <a:spLocks noGrp="1" noChangeArrowheads="1"/>
          </p:cNvSpPr>
          <p:nvPr>
            <p:ph idx="1"/>
          </p:nvPr>
        </p:nvSpPr>
        <p:spPr/>
        <p:txBody>
          <a:bodyPr/>
          <a:lstStyle/>
          <a:p>
            <a:pPr eaLnBrk="1" hangingPunct="1"/>
            <a:r>
              <a:rPr lang="en-US" altLang="en-US" b="0" dirty="0" smtClean="0">
                <a:solidFill>
                  <a:schemeClr val="accent4">
                    <a:lumMod val="10000"/>
                  </a:schemeClr>
                </a:solidFill>
              </a:rPr>
              <a:t>CB Radios</a:t>
            </a:r>
          </a:p>
          <a:p>
            <a:pPr eaLnBrk="1" hangingPunct="1">
              <a:lnSpc>
                <a:spcPct val="160000"/>
              </a:lnSpc>
            </a:pPr>
            <a:r>
              <a:rPr lang="en-US" altLang="en-US" b="0" dirty="0" err="1" smtClean="0">
                <a:solidFill>
                  <a:schemeClr val="accent4">
                    <a:lumMod val="10000"/>
                  </a:schemeClr>
                </a:solidFill>
              </a:rPr>
              <a:t>Walki</a:t>
            </a:r>
            <a:r>
              <a:rPr lang="en-US" altLang="en-US" b="0" dirty="0" smtClean="0">
                <a:solidFill>
                  <a:schemeClr val="accent4">
                    <a:lumMod val="10000"/>
                  </a:schemeClr>
                </a:solidFill>
              </a:rPr>
              <a:t>-Talkies, etc.</a:t>
            </a:r>
          </a:p>
          <a:p>
            <a:pPr eaLnBrk="1" hangingPunct="1">
              <a:lnSpc>
                <a:spcPct val="160000"/>
              </a:lnSpc>
            </a:pPr>
            <a:r>
              <a:rPr lang="en-US" altLang="en-US" b="0" dirty="0" smtClean="0">
                <a:solidFill>
                  <a:schemeClr val="accent4">
                    <a:lumMod val="10000"/>
                  </a:schemeClr>
                </a:solidFill>
              </a:rPr>
              <a:t>Cellular Telephones</a:t>
            </a:r>
          </a:p>
          <a:p>
            <a:pPr lvl="1" eaLnBrk="1" hangingPunct="1"/>
            <a:r>
              <a:rPr lang="en-US" altLang="en-US" dirty="0" smtClean="0">
                <a:solidFill>
                  <a:schemeClr val="accent4">
                    <a:lumMod val="10000"/>
                  </a:schemeClr>
                </a:solidFill>
              </a:rPr>
              <a:t>Not monitored by other boats</a:t>
            </a:r>
          </a:p>
          <a:p>
            <a:pPr lvl="1" eaLnBrk="1" hangingPunct="1"/>
            <a:r>
              <a:rPr lang="en-US" altLang="en-US" dirty="0" smtClean="0">
                <a:solidFill>
                  <a:schemeClr val="accent4">
                    <a:lumMod val="10000"/>
                  </a:schemeClr>
                </a:solidFill>
              </a:rPr>
              <a:t>Cannot be located by DF </a:t>
            </a:r>
          </a:p>
          <a:p>
            <a:pPr lvl="1" eaLnBrk="1" hangingPunct="1"/>
            <a:r>
              <a:rPr lang="en-US" altLang="en-US" dirty="0" smtClean="0">
                <a:solidFill>
                  <a:schemeClr val="accent4">
                    <a:lumMod val="10000"/>
                  </a:schemeClr>
                </a:solidFill>
              </a:rPr>
              <a:t>Coast Guard local number:  ???-???-????</a:t>
            </a:r>
            <a:endParaRPr lang="en-US" altLang="en-US" sz="1600" dirty="0" smtClean="0">
              <a:solidFill>
                <a:schemeClr val="accent4">
                  <a:lumMod val="10000"/>
                </a:schemeClr>
              </a:solidFill>
            </a:endParaRPr>
          </a:p>
          <a:p>
            <a:pPr lvl="1" eaLnBrk="1" hangingPunct="1"/>
            <a:endParaRPr lang="en-US" altLang="en-US" sz="900" dirty="0" smtClean="0">
              <a:solidFill>
                <a:schemeClr val="accent4">
                  <a:lumMod val="10000"/>
                </a:schemeClr>
              </a:solidFill>
            </a:endParaRPr>
          </a:p>
          <a:p>
            <a:pPr eaLnBrk="1" hangingPunct="1"/>
            <a:r>
              <a:rPr lang="en-US" altLang="en-US" b="0" dirty="0" smtClean="0">
                <a:solidFill>
                  <a:schemeClr val="accent4">
                    <a:lumMod val="10000"/>
                  </a:schemeClr>
                </a:solidFill>
              </a:rPr>
              <a:t>VHF fixed-mount verses handheld</a:t>
            </a:r>
          </a:p>
        </p:txBody>
      </p:sp>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5FC0BC9-7C31-49F1-A0C3-282632D051B7}"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39</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Echo</a:t>
            </a:r>
          </a:p>
        </p:txBody>
      </p:sp>
      <p:sp>
        <p:nvSpPr>
          <p:cNvPr id="7" name="Rectangle 3"/>
          <p:cNvSpPr txBox="1">
            <a:spLocks noChangeArrowheads="1"/>
          </p:cNvSpPr>
          <p:nvPr/>
        </p:nvSpPr>
        <p:spPr bwMode="auto">
          <a:xfrm>
            <a:off x="4267200" y="1828800"/>
            <a:ext cx="4419600" cy="4114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solidFill>
                  <a:schemeClr val="accent4">
                    <a:lumMod val="10000"/>
                  </a:schemeClr>
                </a:solidFill>
                <a:latin typeface="Arial" charset="0"/>
              </a:rPr>
              <a:t>Shout into a well</a:t>
            </a:r>
          </a:p>
          <a:p>
            <a:pPr marL="742950" lvl="1" indent="-285750" eaLnBrk="0" hangingPunct="0">
              <a:spcBef>
                <a:spcPct val="20000"/>
              </a:spcBef>
              <a:buFontTx/>
              <a:buChar char="–"/>
              <a:defRPr/>
            </a:pPr>
            <a:r>
              <a:rPr lang="en-US" sz="2800" kern="0" dirty="0">
                <a:solidFill>
                  <a:schemeClr val="accent4">
                    <a:lumMod val="10000"/>
                  </a:schemeClr>
                </a:solidFill>
                <a:latin typeface="Arial" charset="0"/>
              </a:rPr>
              <a:t>Measure return time</a:t>
            </a:r>
          </a:p>
          <a:p>
            <a:pPr marL="742950" lvl="1" indent="-285750" eaLnBrk="0" hangingPunct="0">
              <a:spcBef>
                <a:spcPct val="20000"/>
              </a:spcBef>
              <a:buFontTx/>
              <a:buChar char="–"/>
              <a:defRPr/>
            </a:pPr>
            <a:r>
              <a:rPr lang="en-US" sz="2800" kern="0" dirty="0">
                <a:solidFill>
                  <a:schemeClr val="accent4">
                    <a:lumMod val="10000"/>
                  </a:schemeClr>
                </a:solidFill>
                <a:latin typeface="Arial" charset="0"/>
              </a:rPr>
              <a:t>Use speed of sound to calculate depth</a:t>
            </a:r>
          </a:p>
          <a:p>
            <a:pPr marL="285750" indent="-285750" eaLnBrk="0" hangingPunct="0">
              <a:spcBef>
                <a:spcPct val="20000"/>
              </a:spcBef>
              <a:buFont typeface="Arial" pitchFamily="34" charset="0"/>
              <a:buChar char="•"/>
              <a:defRPr/>
            </a:pPr>
            <a:r>
              <a:rPr lang="en-US" sz="2800" kern="0" dirty="0">
                <a:solidFill>
                  <a:schemeClr val="accent4">
                    <a:lumMod val="10000"/>
                  </a:schemeClr>
                </a:solidFill>
                <a:latin typeface="Arial" charset="0"/>
              </a:rPr>
              <a:t> Radar works the same way</a:t>
            </a:r>
          </a:p>
        </p:txBody>
      </p:sp>
      <p:pic>
        <p:nvPicPr>
          <p:cNvPr id="6148" name="Picture 4" descr="Picture1.jpg"/>
          <p:cNvPicPr>
            <a:picLocks noChangeAspect="1"/>
          </p:cNvPicPr>
          <p:nvPr/>
        </p:nvPicPr>
        <p:blipFill>
          <a:blip r:embed="rId3">
            <a:extLst>
              <a:ext uri="{28A0092B-C50C-407E-A947-70E740481C1C}">
                <a14:useLocalDpi xmlns:a14="http://schemas.microsoft.com/office/drawing/2010/main" val="0"/>
              </a:ext>
            </a:extLst>
          </a:blip>
          <a:srcRect r="13571"/>
          <a:stretch>
            <a:fillRect/>
          </a:stretch>
        </p:blipFill>
        <p:spPr bwMode="auto">
          <a:xfrm>
            <a:off x="2057400" y="1600200"/>
            <a:ext cx="16764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050"/>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Purpose Of Marine Radios</a:t>
            </a:r>
          </a:p>
        </p:txBody>
      </p:sp>
      <p:sp>
        <p:nvSpPr>
          <p:cNvPr id="183299" name="Rectangle 2051"/>
          <p:cNvSpPr>
            <a:spLocks noGrp="1" noChangeArrowheads="1"/>
          </p:cNvSpPr>
          <p:nvPr>
            <p:ph idx="1"/>
          </p:nvPr>
        </p:nvSpPr>
        <p:spPr/>
        <p:txBody>
          <a:bodyPr/>
          <a:lstStyle/>
          <a:p>
            <a:pPr eaLnBrk="1" hangingPunct="1">
              <a:spcBef>
                <a:spcPct val="10000"/>
              </a:spcBef>
            </a:pPr>
            <a:r>
              <a:rPr lang="en-US" altLang="en-US" b="0" dirty="0" smtClean="0">
                <a:solidFill>
                  <a:schemeClr val="accent4">
                    <a:lumMod val="10000"/>
                  </a:schemeClr>
                </a:solidFill>
              </a:rPr>
              <a:t>Safety</a:t>
            </a:r>
          </a:p>
          <a:p>
            <a:pPr lvl="1" eaLnBrk="1" hangingPunct="1">
              <a:spcBef>
                <a:spcPct val="10000"/>
              </a:spcBef>
            </a:pPr>
            <a:r>
              <a:rPr lang="en-US" altLang="en-US" dirty="0" smtClean="0">
                <a:solidFill>
                  <a:schemeClr val="accent4">
                    <a:lumMod val="10000"/>
                  </a:schemeClr>
                </a:solidFill>
              </a:rPr>
              <a:t> Distress, Urgency &amp; Safety Messages</a:t>
            </a:r>
          </a:p>
          <a:p>
            <a:pPr eaLnBrk="1" hangingPunct="1">
              <a:spcBef>
                <a:spcPct val="10000"/>
              </a:spcBef>
            </a:pPr>
            <a:r>
              <a:rPr lang="en-US" altLang="en-US" b="0" dirty="0" smtClean="0">
                <a:solidFill>
                  <a:schemeClr val="accent4">
                    <a:lumMod val="10000"/>
                  </a:schemeClr>
                </a:solidFill>
              </a:rPr>
              <a:t>Operations</a:t>
            </a:r>
          </a:p>
          <a:p>
            <a:pPr lvl="1" eaLnBrk="1" hangingPunct="1">
              <a:spcBef>
                <a:spcPct val="10000"/>
              </a:spcBef>
            </a:pPr>
            <a:r>
              <a:rPr lang="en-US" altLang="en-US" dirty="0" smtClean="0">
                <a:solidFill>
                  <a:schemeClr val="accent4">
                    <a:lumMod val="10000"/>
                  </a:schemeClr>
                </a:solidFill>
              </a:rPr>
              <a:t>Call Lock Master, Bridge Tender, Marinas, Other Boats</a:t>
            </a:r>
          </a:p>
          <a:p>
            <a:pPr eaLnBrk="1" hangingPunct="1">
              <a:spcBef>
                <a:spcPct val="10000"/>
              </a:spcBef>
            </a:pPr>
            <a:r>
              <a:rPr lang="en-US" altLang="en-US" b="0" dirty="0" smtClean="0">
                <a:solidFill>
                  <a:schemeClr val="accent4">
                    <a:lumMod val="10000"/>
                  </a:schemeClr>
                </a:solidFill>
              </a:rPr>
              <a:t>Commerce</a:t>
            </a:r>
          </a:p>
          <a:p>
            <a:pPr lvl="1" eaLnBrk="1" hangingPunct="1">
              <a:spcBef>
                <a:spcPct val="10000"/>
              </a:spcBef>
            </a:pPr>
            <a:r>
              <a:rPr lang="en-US" altLang="en-US" dirty="0" smtClean="0">
                <a:solidFill>
                  <a:schemeClr val="accent4">
                    <a:lumMod val="10000"/>
                  </a:schemeClr>
                </a:solidFill>
              </a:rPr>
              <a:t>Messages Between Commercial Vessels And Stations</a:t>
            </a:r>
          </a:p>
          <a:p>
            <a:pPr eaLnBrk="1" hangingPunct="1">
              <a:spcBef>
                <a:spcPct val="10000"/>
              </a:spcBef>
            </a:pPr>
            <a:r>
              <a:rPr lang="en-US" altLang="en-US" b="0" dirty="0" smtClean="0">
                <a:solidFill>
                  <a:schemeClr val="accent4">
                    <a:lumMod val="10000"/>
                  </a:schemeClr>
                </a:solidFill>
              </a:rPr>
              <a:t>Public Correspondence </a:t>
            </a:r>
            <a:r>
              <a:rPr lang="en-US" altLang="en-US" sz="2400" b="0" dirty="0" smtClean="0">
                <a:solidFill>
                  <a:schemeClr val="accent4">
                    <a:lumMod val="10000"/>
                  </a:schemeClr>
                </a:solidFill>
              </a:rPr>
              <a:t>(Marine Operator)</a:t>
            </a:r>
            <a:endParaRPr lang="en-US" altLang="en-US" b="0" dirty="0" smtClean="0">
              <a:solidFill>
                <a:schemeClr val="accent4">
                  <a:lumMod val="10000"/>
                </a:schemeClr>
              </a:solidFill>
            </a:endParaRPr>
          </a:p>
          <a:p>
            <a:pPr lvl="1" eaLnBrk="1" hangingPunct="1">
              <a:spcBef>
                <a:spcPct val="10000"/>
              </a:spcBef>
            </a:pPr>
            <a:endParaRPr lang="en-US" altLang="en-US" dirty="0" smtClean="0">
              <a:solidFill>
                <a:schemeClr val="accent4">
                  <a:lumMod val="10000"/>
                </a:schemeClr>
              </a:solidFill>
            </a:endParaRPr>
          </a:p>
        </p:txBody>
      </p:sp>
      <p:sp>
        <p:nvSpPr>
          <p:cNvPr id="430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7BDAE62-C05C-4ED0-9D96-3467A1293C8C}"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40</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074"/>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Channels- A Partial List</a:t>
            </a:r>
          </a:p>
        </p:txBody>
      </p:sp>
      <p:sp>
        <p:nvSpPr>
          <p:cNvPr id="44036" name="Rectangle 3075"/>
          <p:cNvSpPr>
            <a:spLocks noGrp="1" noChangeArrowheads="1"/>
          </p:cNvSpPr>
          <p:nvPr>
            <p:ph idx="1"/>
          </p:nvPr>
        </p:nvSpPr>
        <p:spPr>
          <a:xfrm>
            <a:off x="228600" y="1524000"/>
            <a:ext cx="8763000" cy="4876800"/>
          </a:xfrm>
        </p:spPr>
        <p:txBody>
          <a:bodyPr/>
          <a:lstStyle/>
          <a:p>
            <a:pPr eaLnBrk="1" hangingPunct="1">
              <a:buFontTx/>
              <a:buNone/>
            </a:pPr>
            <a:r>
              <a:rPr lang="en-US" altLang="en-US" sz="2800" b="0" dirty="0" smtClean="0">
                <a:solidFill>
                  <a:srgbClr val="191966"/>
                </a:solidFill>
              </a:rPr>
              <a:t>CH 9 - 	Alternate Calling Channel</a:t>
            </a:r>
          </a:p>
          <a:p>
            <a:pPr eaLnBrk="1" hangingPunct="1">
              <a:buFontTx/>
              <a:buNone/>
            </a:pPr>
            <a:r>
              <a:rPr lang="en-US" altLang="en-US" sz="2800" b="0" dirty="0" smtClean="0">
                <a:solidFill>
                  <a:srgbClr val="191966"/>
                </a:solidFill>
              </a:rPr>
              <a:t>CH 13 -	Navigation </a:t>
            </a:r>
            <a:r>
              <a:rPr lang="en-US" altLang="en-US" sz="1200" b="0" dirty="0" smtClean="0">
                <a:solidFill>
                  <a:srgbClr val="191966"/>
                </a:solidFill>
              </a:rPr>
              <a:t>(Bridge to Bridge)</a:t>
            </a:r>
            <a:endParaRPr lang="en-US" altLang="en-US" sz="2800" b="0" dirty="0" smtClean="0">
              <a:solidFill>
                <a:srgbClr val="191966"/>
              </a:solidFill>
            </a:endParaRPr>
          </a:p>
          <a:p>
            <a:pPr eaLnBrk="1" hangingPunct="1">
              <a:buFontTx/>
              <a:buNone/>
            </a:pPr>
            <a:r>
              <a:rPr lang="en-US" altLang="en-US" sz="2800" b="0" dirty="0" smtClean="0">
                <a:solidFill>
                  <a:srgbClr val="FF0000"/>
                </a:solidFill>
              </a:rPr>
              <a:t>CH 16 - 	Distress, Urgency, Safety, Calling</a:t>
            </a:r>
          </a:p>
          <a:p>
            <a:pPr eaLnBrk="1" hangingPunct="1">
              <a:buFontTx/>
              <a:buNone/>
            </a:pPr>
            <a:r>
              <a:rPr lang="en-US" altLang="en-US" sz="2800" b="0" dirty="0" smtClean="0">
                <a:solidFill>
                  <a:srgbClr val="191966"/>
                </a:solidFill>
              </a:rPr>
              <a:t>CH 17-	State Control</a:t>
            </a:r>
          </a:p>
          <a:p>
            <a:pPr eaLnBrk="1" hangingPunct="1">
              <a:buFontTx/>
              <a:buNone/>
            </a:pPr>
            <a:r>
              <a:rPr lang="en-US" altLang="en-US" sz="2800" b="0" dirty="0" smtClean="0">
                <a:solidFill>
                  <a:srgbClr val="191966"/>
                </a:solidFill>
              </a:rPr>
              <a:t>CH 22A - 	Coast Guard Liaison</a:t>
            </a:r>
          </a:p>
          <a:p>
            <a:pPr eaLnBrk="1" hangingPunct="1">
              <a:buFontTx/>
              <a:buNone/>
            </a:pPr>
            <a:r>
              <a:rPr lang="en-US" altLang="en-US" sz="2800" b="0" dirty="0" smtClean="0">
                <a:solidFill>
                  <a:srgbClr val="191966"/>
                </a:solidFill>
              </a:rPr>
              <a:t>CH 67- 	Commercial/ </a:t>
            </a:r>
            <a:r>
              <a:rPr lang="en-US" altLang="en-US" sz="1200" b="0" dirty="0" smtClean="0">
                <a:solidFill>
                  <a:srgbClr val="191966"/>
                </a:solidFill>
              </a:rPr>
              <a:t>Navigation, Bridge to Bridge Lower Mississippi River</a:t>
            </a:r>
          </a:p>
          <a:p>
            <a:pPr eaLnBrk="1" hangingPunct="1">
              <a:buFontTx/>
              <a:buNone/>
            </a:pPr>
            <a:r>
              <a:rPr lang="en-US" altLang="en-US" sz="2800" b="0" dirty="0" smtClean="0">
                <a:solidFill>
                  <a:srgbClr val="191966"/>
                </a:solidFill>
              </a:rPr>
              <a:t>CH 68, 69, 71, 72, 78</a:t>
            </a:r>
            <a:r>
              <a:rPr lang="en-US" altLang="en-US" sz="1400" b="0" dirty="0" smtClean="0">
                <a:solidFill>
                  <a:srgbClr val="191966"/>
                </a:solidFill>
              </a:rPr>
              <a:t> </a:t>
            </a:r>
            <a:r>
              <a:rPr lang="en-US" altLang="en-US" sz="2800" b="0" dirty="0" smtClean="0">
                <a:solidFill>
                  <a:srgbClr val="191966"/>
                </a:solidFill>
              </a:rPr>
              <a:t>- 	Non-Commerce Working</a:t>
            </a:r>
          </a:p>
          <a:p>
            <a:pPr eaLnBrk="1" hangingPunct="1">
              <a:buFontTx/>
              <a:buNone/>
            </a:pPr>
            <a:r>
              <a:rPr lang="en-US" altLang="en-US" sz="2800" b="0" dirty="0" smtClean="0">
                <a:solidFill>
                  <a:srgbClr val="FF0000"/>
                </a:solidFill>
              </a:rPr>
              <a:t>CH 70 -	DSC</a:t>
            </a:r>
          </a:p>
          <a:p>
            <a:pPr eaLnBrk="1" hangingPunct="1">
              <a:buFontTx/>
              <a:buNone/>
            </a:pPr>
            <a:r>
              <a:rPr lang="en-US" altLang="en-US" sz="2800" b="0" dirty="0" smtClean="0">
                <a:solidFill>
                  <a:srgbClr val="191966"/>
                </a:solidFill>
              </a:rPr>
              <a:t>WX-1 thru WX-7</a:t>
            </a:r>
            <a:endParaRPr lang="en-US" altLang="en-US" sz="2000" b="0" dirty="0" smtClean="0">
              <a:solidFill>
                <a:srgbClr val="191966"/>
              </a:solidFill>
            </a:endParaRPr>
          </a:p>
        </p:txBody>
      </p:sp>
      <p:sp>
        <p:nvSpPr>
          <p:cNvPr id="440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2FCA2C6-0E4A-448C-8F72-9291A8A9BF54}"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41</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Fig 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3135313"/>
            <a:ext cx="415448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DSC</a:t>
            </a:r>
          </a:p>
        </p:txBody>
      </p:sp>
      <p:sp>
        <p:nvSpPr>
          <p:cNvPr id="45061" name="Rectangle 3"/>
          <p:cNvSpPr>
            <a:spLocks noGrp="1" noChangeArrowheads="1"/>
          </p:cNvSpPr>
          <p:nvPr>
            <p:ph idx="1"/>
          </p:nvPr>
        </p:nvSpPr>
        <p:spPr/>
        <p:txBody>
          <a:bodyPr/>
          <a:lstStyle/>
          <a:p>
            <a:pPr eaLnBrk="1" hangingPunct="1">
              <a:lnSpc>
                <a:spcPct val="90000"/>
              </a:lnSpc>
            </a:pPr>
            <a:r>
              <a:rPr lang="en-US" altLang="en-US" sz="3200" b="0" smtClean="0"/>
              <a:t>Digital Selective Calling (DSC)</a:t>
            </a:r>
          </a:p>
          <a:p>
            <a:pPr lvl="1" eaLnBrk="1" hangingPunct="1">
              <a:lnSpc>
                <a:spcPct val="90000"/>
              </a:lnSpc>
            </a:pPr>
            <a:r>
              <a:rPr lang="en-US" altLang="en-US" sz="2800" smtClean="0"/>
              <a:t>Part of Global Marine Distress and Safety System (GMDSS)</a:t>
            </a:r>
          </a:p>
          <a:p>
            <a:pPr eaLnBrk="1" hangingPunct="1">
              <a:lnSpc>
                <a:spcPct val="90000"/>
              </a:lnSpc>
            </a:pPr>
            <a:r>
              <a:rPr lang="en-US" altLang="en-US" sz="3200" b="0" smtClean="0"/>
              <a:t>Marine Mobile Service Identifier (MMSI)</a:t>
            </a:r>
          </a:p>
          <a:p>
            <a:pPr eaLnBrk="1" hangingPunct="1">
              <a:lnSpc>
                <a:spcPct val="90000"/>
              </a:lnSpc>
            </a:pPr>
            <a:r>
              <a:rPr lang="en-US" altLang="en-US" sz="3200" b="0" smtClean="0"/>
              <a:t>How it works</a:t>
            </a:r>
          </a:p>
          <a:p>
            <a:pPr eaLnBrk="1" hangingPunct="1">
              <a:lnSpc>
                <a:spcPct val="90000"/>
              </a:lnSpc>
            </a:pPr>
            <a:r>
              <a:rPr lang="en-US" altLang="en-US" sz="3200" b="0" smtClean="0"/>
              <a:t>Accidental activation?</a:t>
            </a:r>
          </a:p>
          <a:p>
            <a:pPr eaLnBrk="1" hangingPunct="1">
              <a:lnSpc>
                <a:spcPct val="90000"/>
              </a:lnSpc>
              <a:buFontTx/>
              <a:buNone/>
            </a:pPr>
            <a:endParaRPr lang="en-US" altLang="en-US" sz="3200" b="0" smtClean="0"/>
          </a:p>
        </p:txBody>
      </p:sp>
      <p:sp>
        <p:nvSpPr>
          <p:cNvPr id="450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546B7F3-53BA-465A-BE75-47E5403C9981}"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42</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Calling</a:t>
            </a:r>
          </a:p>
        </p:txBody>
      </p:sp>
      <p:sp>
        <p:nvSpPr>
          <p:cNvPr id="46084" name="Rectangle 3"/>
          <p:cNvSpPr>
            <a:spLocks noGrp="1" noChangeArrowheads="1"/>
          </p:cNvSpPr>
          <p:nvPr>
            <p:ph idx="1"/>
          </p:nvPr>
        </p:nvSpPr>
        <p:spPr/>
        <p:txBody>
          <a:bodyPr/>
          <a:lstStyle/>
          <a:p>
            <a:pPr eaLnBrk="1" hangingPunct="1">
              <a:lnSpc>
                <a:spcPct val="255000"/>
              </a:lnSpc>
              <a:buSzPct val="95000"/>
            </a:pPr>
            <a:r>
              <a:rPr lang="en-US" altLang="en-US" b="0" dirty="0" smtClean="0">
                <a:solidFill>
                  <a:schemeClr val="accent4">
                    <a:lumMod val="10000"/>
                  </a:schemeClr>
                </a:solidFill>
              </a:rPr>
              <a:t>Listen- confirm channel is clear</a:t>
            </a:r>
          </a:p>
          <a:p>
            <a:pPr eaLnBrk="1" hangingPunct="1">
              <a:buSzPct val="95000"/>
            </a:pPr>
            <a:r>
              <a:rPr lang="en-US" altLang="en-US" b="0" i="1" dirty="0" smtClean="0">
                <a:solidFill>
                  <a:schemeClr val="accent4">
                    <a:lumMod val="10000"/>
                  </a:schemeClr>
                </a:solidFill>
              </a:rPr>
              <a:t>“Name of the boat you are calling”</a:t>
            </a:r>
          </a:p>
          <a:p>
            <a:pPr eaLnBrk="1" hangingPunct="1">
              <a:lnSpc>
                <a:spcPct val="120000"/>
              </a:lnSpc>
              <a:buSzPct val="95000"/>
            </a:pPr>
            <a:r>
              <a:rPr lang="en-US" altLang="en-US" b="0" i="1" dirty="0" smtClean="0">
                <a:solidFill>
                  <a:schemeClr val="accent4">
                    <a:lumMod val="10000"/>
                  </a:schemeClr>
                </a:solidFill>
              </a:rPr>
              <a:t>“This is</a:t>
            </a:r>
            <a:r>
              <a:rPr lang="en-US" altLang="en-US" b="0" dirty="0" smtClean="0">
                <a:solidFill>
                  <a:schemeClr val="accent4">
                    <a:lumMod val="10000"/>
                  </a:schemeClr>
                </a:solidFill>
              </a:rPr>
              <a:t> (name of your boat)</a:t>
            </a:r>
            <a:r>
              <a:rPr lang="en-US" altLang="en-US" b="0" i="1" dirty="0" smtClean="0">
                <a:solidFill>
                  <a:schemeClr val="accent4">
                    <a:lumMod val="10000"/>
                  </a:schemeClr>
                </a:solidFill>
              </a:rPr>
              <a:t>”</a:t>
            </a:r>
          </a:p>
          <a:p>
            <a:pPr eaLnBrk="1" hangingPunct="1">
              <a:buSzPct val="95000"/>
            </a:pPr>
            <a:r>
              <a:rPr lang="en-US" altLang="en-US" b="0" i="1" dirty="0" smtClean="0">
                <a:solidFill>
                  <a:schemeClr val="accent4">
                    <a:lumMod val="10000"/>
                  </a:schemeClr>
                </a:solidFill>
              </a:rPr>
              <a:t>“Over”</a:t>
            </a:r>
          </a:p>
        </p:txBody>
      </p:sp>
      <p:sp>
        <p:nvSpPr>
          <p:cNvPr id="46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6591A90-6205-4B84-9503-56FD853CD0D4}"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43</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25"/>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Calling Time Limits</a:t>
            </a:r>
          </a:p>
        </p:txBody>
      </p:sp>
      <p:sp>
        <p:nvSpPr>
          <p:cNvPr id="198682" name="Rectangle 26"/>
          <p:cNvSpPr>
            <a:spLocks noGrp="1" noChangeArrowheads="1"/>
          </p:cNvSpPr>
          <p:nvPr>
            <p:ph idx="1"/>
          </p:nvPr>
        </p:nvSpPr>
        <p:spPr/>
        <p:txBody>
          <a:bodyPr/>
          <a:lstStyle/>
          <a:p>
            <a:pPr eaLnBrk="1" hangingPunct="1"/>
            <a:r>
              <a:rPr lang="en-US" altLang="en-US" b="0" dirty="0" smtClean="0">
                <a:solidFill>
                  <a:schemeClr val="accent4">
                    <a:lumMod val="10000"/>
                  </a:schemeClr>
                </a:solidFill>
              </a:rPr>
              <a:t>1st Call - 30 seconds maximum</a:t>
            </a:r>
          </a:p>
          <a:p>
            <a:pPr lvl="1" eaLnBrk="1" hangingPunct="1"/>
            <a:r>
              <a:rPr lang="en-US" altLang="en-US" dirty="0" smtClean="0">
                <a:solidFill>
                  <a:schemeClr val="accent4">
                    <a:lumMod val="10000"/>
                  </a:schemeClr>
                </a:solidFill>
              </a:rPr>
              <a:t>Then - wait 2 minutes</a:t>
            </a:r>
          </a:p>
          <a:p>
            <a:pPr eaLnBrk="1" hangingPunct="1"/>
            <a:r>
              <a:rPr lang="en-US" altLang="en-US" b="0" dirty="0" smtClean="0">
                <a:solidFill>
                  <a:schemeClr val="accent4">
                    <a:lumMod val="10000"/>
                  </a:schemeClr>
                </a:solidFill>
              </a:rPr>
              <a:t>2nd Call - 30 seconds maximum</a:t>
            </a:r>
          </a:p>
          <a:p>
            <a:pPr lvl="1" eaLnBrk="1" hangingPunct="1"/>
            <a:r>
              <a:rPr lang="en-US" altLang="en-US" dirty="0" smtClean="0">
                <a:solidFill>
                  <a:schemeClr val="accent4">
                    <a:lumMod val="10000"/>
                  </a:schemeClr>
                </a:solidFill>
              </a:rPr>
              <a:t>Then - wait 2 minutes</a:t>
            </a:r>
          </a:p>
          <a:p>
            <a:pPr eaLnBrk="1" hangingPunct="1"/>
            <a:r>
              <a:rPr lang="en-US" altLang="en-US" b="0" dirty="0" smtClean="0">
                <a:solidFill>
                  <a:schemeClr val="accent4">
                    <a:lumMod val="10000"/>
                  </a:schemeClr>
                </a:solidFill>
              </a:rPr>
              <a:t>3rd Call - 30 seconds maximum</a:t>
            </a:r>
          </a:p>
          <a:p>
            <a:pPr lvl="1" eaLnBrk="1" hangingPunct="1"/>
            <a:r>
              <a:rPr lang="en-US" altLang="en-US" dirty="0" smtClean="0">
                <a:solidFill>
                  <a:schemeClr val="accent4">
                    <a:lumMod val="10000"/>
                  </a:schemeClr>
                </a:solidFill>
              </a:rPr>
              <a:t>Then - wait 15 minutes before Additional calls to the same station</a:t>
            </a:r>
          </a:p>
        </p:txBody>
      </p:sp>
      <p:sp>
        <p:nvSpPr>
          <p:cNvPr id="471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960BAD66-6892-4BEF-867F-A386E7E11BF0}"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44</a:t>
            </a:fld>
            <a:endParaRPr lang="en-US" altLang="en-US" sz="1000">
              <a:solidFill>
                <a:srgbClr val="003366"/>
              </a:solidFill>
              <a:latin typeface="Comic Sans MS" panose="030F0702030302020204" pitchFamily="66" charset="0"/>
              <a:cs typeface="Times New Roman" panose="02020603050405020304" pitchFamily="18" charset="0"/>
            </a:endParaRPr>
          </a:p>
        </p:txBody>
      </p:sp>
      <p:grpSp>
        <p:nvGrpSpPr>
          <p:cNvPr id="47107" name="Group 2"/>
          <p:cNvGrpSpPr>
            <a:grpSpLocks/>
          </p:cNvGrpSpPr>
          <p:nvPr/>
        </p:nvGrpSpPr>
        <p:grpSpPr bwMode="auto">
          <a:xfrm>
            <a:off x="4572000" y="5638800"/>
            <a:ext cx="3641725" cy="596900"/>
            <a:chOff x="1738" y="3507"/>
            <a:chExt cx="2294" cy="376"/>
          </a:xfrm>
        </p:grpSpPr>
        <p:grpSp>
          <p:nvGrpSpPr>
            <p:cNvPr id="47110" name="Group 3"/>
            <p:cNvGrpSpPr>
              <a:grpSpLocks/>
            </p:cNvGrpSpPr>
            <p:nvPr/>
          </p:nvGrpSpPr>
          <p:grpSpPr bwMode="auto">
            <a:xfrm>
              <a:off x="1738" y="3662"/>
              <a:ext cx="2273" cy="221"/>
              <a:chOff x="1738" y="3662"/>
              <a:chExt cx="2273" cy="221"/>
            </a:xfrm>
          </p:grpSpPr>
          <p:sp>
            <p:nvSpPr>
              <p:cNvPr id="47126" name="Line 4"/>
              <p:cNvSpPr>
                <a:spLocks noChangeShapeType="1"/>
              </p:cNvSpPr>
              <p:nvPr/>
            </p:nvSpPr>
            <p:spPr bwMode="auto">
              <a:xfrm>
                <a:off x="1738" y="3774"/>
                <a:ext cx="2273" cy="1"/>
              </a:xfrm>
              <a:prstGeom prst="line">
                <a:avLst/>
              </a:prstGeom>
              <a:noFill/>
              <a:ln w="38100">
                <a:solidFill>
                  <a:srgbClr val="3F000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27" name="Group 5"/>
              <p:cNvGrpSpPr>
                <a:grpSpLocks/>
              </p:cNvGrpSpPr>
              <p:nvPr/>
            </p:nvGrpSpPr>
            <p:grpSpPr bwMode="auto">
              <a:xfrm>
                <a:off x="2069" y="3662"/>
                <a:ext cx="1554" cy="221"/>
                <a:chOff x="2069" y="3662"/>
                <a:chExt cx="1554" cy="221"/>
              </a:xfrm>
            </p:grpSpPr>
            <p:sp>
              <p:nvSpPr>
                <p:cNvPr id="47128" name="Freeform 6"/>
                <p:cNvSpPr>
                  <a:spLocks/>
                </p:cNvSpPr>
                <p:nvPr/>
              </p:nvSpPr>
              <p:spPr bwMode="auto">
                <a:xfrm>
                  <a:off x="2069" y="3737"/>
                  <a:ext cx="288" cy="77"/>
                </a:xfrm>
                <a:custGeom>
                  <a:avLst/>
                  <a:gdLst>
                    <a:gd name="T0" fmla="*/ 0 w 578"/>
                    <a:gd name="T1" fmla="*/ 0 h 465"/>
                    <a:gd name="T2" fmla="*/ 0 w 578"/>
                    <a:gd name="T3" fmla="*/ 0 h 465"/>
                    <a:gd name="T4" fmla="*/ 0 w 578"/>
                    <a:gd name="T5" fmla="*/ 0 h 465"/>
                    <a:gd name="T6" fmla="*/ 0 w 578"/>
                    <a:gd name="T7" fmla="*/ 0 h 465"/>
                    <a:gd name="T8" fmla="*/ 0 w 578"/>
                    <a:gd name="T9" fmla="*/ 0 h 465"/>
                    <a:gd name="T10" fmla="*/ 0 w 578"/>
                    <a:gd name="T11" fmla="*/ 0 h 465"/>
                    <a:gd name="T12" fmla="*/ 0 w 578"/>
                    <a:gd name="T13" fmla="*/ 0 h 465"/>
                    <a:gd name="T14" fmla="*/ 0 w 578"/>
                    <a:gd name="T15" fmla="*/ 0 h 465"/>
                    <a:gd name="T16" fmla="*/ 0 w 578"/>
                    <a:gd name="T17" fmla="*/ 0 h 465"/>
                    <a:gd name="T18" fmla="*/ 0 w 578"/>
                    <a:gd name="T19" fmla="*/ 0 h 465"/>
                    <a:gd name="T20" fmla="*/ 0 w 578"/>
                    <a:gd name="T21" fmla="*/ 0 h 465"/>
                    <a:gd name="T22" fmla="*/ 0 w 578"/>
                    <a:gd name="T23" fmla="*/ 0 h 465"/>
                    <a:gd name="T24" fmla="*/ 0 w 578"/>
                    <a:gd name="T25" fmla="*/ 0 h 465"/>
                    <a:gd name="T26" fmla="*/ 0 w 578"/>
                    <a:gd name="T27" fmla="*/ 0 h 465"/>
                    <a:gd name="T28" fmla="*/ 0 w 578"/>
                    <a:gd name="T29" fmla="*/ 0 h 465"/>
                    <a:gd name="T30" fmla="*/ 0 w 578"/>
                    <a:gd name="T31" fmla="*/ 0 h 465"/>
                    <a:gd name="T32" fmla="*/ 0 w 578"/>
                    <a:gd name="T33" fmla="*/ 0 h 465"/>
                    <a:gd name="T34" fmla="*/ 0 w 578"/>
                    <a:gd name="T35" fmla="*/ 0 h 465"/>
                    <a:gd name="T36" fmla="*/ 0 w 578"/>
                    <a:gd name="T37" fmla="*/ 0 h 465"/>
                    <a:gd name="T38" fmla="*/ 0 w 578"/>
                    <a:gd name="T39" fmla="*/ 0 h 465"/>
                    <a:gd name="T40" fmla="*/ 0 w 578"/>
                    <a:gd name="T41" fmla="*/ 0 h 465"/>
                    <a:gd name="T42" fmla="*/ 0 w 578"/>
                    <a:gd name="T43" fmla="*/ 0 h 465"/>
                    <a:gd name="T44" fmla="*/ 0 w 578"/>
                    <a:gd name="T45" fmla="*/ 0 h 465"/>
                    <a:gd name="T46" fmla="*/ 0 w 578"/>
                    <a:gd name="T47" fmla="*/ 0 h 465"/>
                    <a:gd name="T48" fmla="*/ 0 w 578"/>
                    <a:gd name="T49" fmla="*/ 0 h 465"/>
                    <a:gd name="T50" fmla="*/ 0 w 578"/>
                    <a:gd name="T51" fmla="*/ 0 h 465"/>
                    <a:gd name="T52" fmla="*/ 0 w 578"/>
                    <a:gd name="T53" fmla="*/ 0 h 465"/>
                    <a:gd name="T54" fmla="*/ 0 w 578"/>
                    <a:gd name="T55" fmla="*/ 0 h 465"/>
                    <a:gd name="T56" fmla="*/ 0 w 578"/>
                    <a:gd name="T57" fmla="*/ 0 h 465"/>
                    <a:gd name="T58" fmla="*/ 0 w 578"/>
                    <a:gd name="T59" fmla="*/ 0 h 465"/>
                    <a:gd name="T60" fmla="*/ 0 w 578"/>
                    <a:gd name="T61" fmla="*/ 0 h 465"/>
                    <a:gd name="T62" fmla="*/ 0 w 578"/>
                    <a:gd name="T63" fmla="*/ 0 h 465"/>
                    <a:gd name="T64" fmla="*/ 0 w 578"/>
                    <a:gd name="T65" fmla="*/ 0 h 465"/>
                    <a:gd name="T66" fmla="*/ 0 w 578"/>
                    <a:gd name="T67" fmla="*/ 0 h 465"/>
                    <a:gd name="T68" fmla="*/ 0 w 578"/>
                    <a:gd name="T69" fmla="*/ 0 h 465"/>
                    <a:gd name="T70" fmla="*/ 0 w 578"/>
                    <a:gd name="T71" fmla="*/ 0 h 465"/>
                    <a:gd name="T72" fmla="*/ 0 w 578"/>
                    <a:gd name="T73" fmla="*/ 0 h 465"/>
                    <a:gd name="T74" fmla="*/ 0 w 578"/>
                    <a:gd name="T75" fmla="*/ 0 h 4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465"/>
                    <a:gd name="T116" fmla="*/ 578 w 578"/>
                    <a:gd name="T117" fmla="*/ 465 h 4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465">
                      <a:moveTo>
                        <a:pt x="0" y="221"/>
                      </a:moveTo>
                      <a:lnTo>
                        <a:pt x="8" y="182"/>
                      </a:lnTo>
                      <a:lnTo>
                        <a:pt x="19" y="142"/>
                      </a:lnTo>
                      <a:lnTo>
                        <a:pt x="28" y="113"/>
                      </a:lnTo>
                      <a:lnTo>
                        <a:pt x="41" y="100"/>
                      </a:lnTo>
                      <a:lnTo>
                        <a:pt x="55" y="90"/>
                      </a:lnTo>
                      <a:lnTo>
                        <a:pt x="70" y="89"/>
                      </a:lnTo>
                      <a:lnTo>
                        <a:pt x="87" y="92"/>
                      </a:lnTo>
                      <a:lnTo>
                        <a:pt x="102" y="105"/>
                      </a:lnTo>
                      <a:lnTo>
                        <a:pt x="111" y="121"/>
                      </a:lnTo>
                      <a:lnTo>
                        <a:pt x="117" y="143"/>
                      </a:lnTo>
                      <a:lnTo>
                        <a:pt x="147" y="287"/>
                      </a:lnTo>
                      <a:lnTo>
                        <a:pt x="155" y="309"/>
                      </a:lnTo>
                      <a:lnTo>
                        <a:pt x="161" y="324"/>
                      </a:lnTo>
                      <a:lnTo>
                        <a:pt x="180" y="334"/>
                      </a:lnTo>
                      <a:lnTo>
                        <a:pt x="197" y="335"/>
                      </a:lnTo>
                      <a:lnTo>
                        <a:pt x="212" y="328"/>
                      </a:lnTo>
                      <a:lnTo>
                        <a:pt x="222" y="311"/>
                      </a:lnTo>
                      <a:lnTo>
                        <a:pt x="230" y="287"/>
                      </a:lnTo>
                      <a:lnTo>
                        <a:pt x="270" y="76"/>
                      </a:lnTo>
                      <a:lnTo>
                        <a:pt x="276" y="45"/>
                      </a:lnTo>
                      <a:lnTo>
                        <a:pt x="283" y="25"/>
                      </a:lnTo>
                      <a:lnTo>
                        <a:pt x="293" y="11"/>
                      </a:lnTo>
                      <a:lnTo>
                        <a:pt x="304" y="3"/>
                      </a:lnTo>
                      <a:lnTo>
                        <a:pt x="322" y="0"/>
                      </a:lnTo>
                      <a:lnTo>
                        <a:pt x="342" y="4"/>
                      </a:lnTo>
                      <a:lnTo>
                        <a:pt x="356" y="22"/>
                      </a:lnTo>
                      <a:lnTo>
                        <a:pt x="363" y="37"/>
                      </a:lnTo>
                      <a:lnTo>
                        <a:pt x="369" y="59"/>
                      </a:lnTo>
                      <a:lnTo>
                        <a:pt x="430" y="399"/>
                      </a:lnTo>
                      <a:lnTo>
                        <a:pt x="438" y="427"/>
                      </a:lnTo>
                      <a:lnTo>
                        <a:pt x="449" y="451"/>
                      </a:lnTo>
                      <a:lnTo>
                        <a:pt x="462" y="460"/>
                      </a:lnTo>
                      <a:lnTo>
                        <a:pt x="483" y="465"/>
                      </a:lnTo>
                      <a:lnTo>
                        <a:pt x="500" y="450"/>
                      </a:lnTo>
                      <a:lnTo>
                        <a:pt x="510" y="429"/>
                      </a:lnTo>
                      <a:lnTo>
                        <a:pt x="519" y="400"/>
                      </a:lnTo>
                      <a:lnTo>
                        <a:pt x="578" y="92"/>
                      </a:lnTo>
                    </a:path>
                  </a:pathLst>
                </a:custGeom>
                <a:noFill/>
                <a:ln w="38100">
                  <a:solidFill>
                    <a:srgbClr val="FF40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Freeform 7"/>
                <p:cNvSpPr>
                  <a:spLocks/>
                </p:cNvSpPr>
                <p:nvPr/>
              </p:nvSpPr>
              <p:spPr bwMode="auto">
                <a:xfrm>
                  <a:off x="2357" y="3662"/>
                  <a:ext cx="492" cy="221"/>
                </a:xfrm>
                <a:custGeom>
                  <a:avLst/>
                  <a:gdLst>
                    <a:gd name="T0" fmla="*/ 0 w 986"/>
                    <a:gd name="T1" fmla="*/ 0 h 1324"/>
                    <a:gd name="T2" fmla="*/ 0 w 986"/>
                    <a:gd name="T3" fmla="*/ 0 h 1324"/>
                    <a:gd name="T4" fmla="*/ 0 w 986"/>
                    <a:gd name="T5" fmla="*/ 0 h 1324"/>
                    <a:gd name="T6" fmla="*/ 0 w 986"/>
                    <a:gd name="T7" fmla="*/ 0 h 1324"/>
                    <a:gd name="T8" fmla="*/ 0 w 986"/>
                    <a:gd name="T9" fmla="*/ 0 h 1324"/>
                    <a:gd name="T10" fmla="*/ 0 w 986"/>
                    <a:gd name="T11" fmla="*/ 0 h 1324"/>
                    <a:gd name="T12" fmla="*/ 0 w 986"/>
                    <a:gd name="T13" fmla="*/ 0 h 1324"/>
                    <a:gd name="T14" fmla="*/ 0 w 986"/>
                    <a:gd name="T15" fmla="*/ 0 h 1324"/>
                    <a:gd name="T16" fmla="*/ 0 w 986"/>
                    <a:gd name="T17" fmla="*/ 0 h 1324"/>
                    <a:gd name="T18" fmla="*/ 0 w 986"/>
                    <a:gd name="T19" fmla="*/ 0 h 1324"/>
                    <a:gd name="T20" fmla="*/ 0 w 986"/>
                    <a:gd name="T21" fmla="*/ 0 h 1324"/>
                    <a:gd name="T22" fmla="*/ 0 w 986"/>
                    <a:gd name="T23" fmla="*/ 0 h 1324"/>
                    <a:gd name="T24" fmla="*/ 0 w 986"/>
                    <a:gd name="T25" fmla="*/ 0 h 1324"/>
                    <a:gd name="T26" fmla="*/ 0 w 986"/>
                    <a:gd name="T27" fmla="*/ 0 h 1324"/>
                    <a:gd name="T28" fmla="*/ 0 w 986"/>
                    <a:gd name="T29" fmla="*/ 0 h 1324"/>
                    <a:gd name="T30" fmla="*/ 0 w 986"/>
                    <a:gd name="T31" fmla="*/ 0 h 1324"/>
                    <a:gd name="T32" fmla="*/ 0 w 986"/>
                    <a:gd name="T33" fmla="*/ 0 h 1324"/>
                    <a:gd name="T34" fmla="*/ 0 w 986"/>
                    <a:gd name="T35" fmla="*/ 0 h 1324"/>
                    <a:gd name="T36" fmla="*/ 0 w 986"/>
                    <a:gd name="T37" fmla="*/ 0 h 1324"/>
                    <a:gd name="T38" fmla="*/ 0 w 986"/>
                    <a:gd name="T39" fmla="*/ 0 h 1324"/>
                    <a:gd name="T40" fmla="*/ 0 w 986"/>
                    <a:gd name="T41" fmla="*/ 0 h 1324"/>
                    <a:gd name="T42" fmla="*/ 0 w 986"/>
                    <a:gd name="T43" fmla="*/ 0 h 1324"/>
                    <a:gd name="T44" fmla="*/ 0 w 986"/>
                    <a:gd name="T45" fmla="*/ 0 h 1324"/>
                    <a:gd name="T46" fmla="*/ 0 w 986"/>
                    <a:gd name="T47" fmla="*/ 0 h 1324"/>
                    <a:gd name="T48" fmla="*/ 0 w 986"/>
                    <a:gd name="T49" fmla="*/ 0 h 1324"/>
                    <a:gd name="T50" fmla="*/ 0 w 986"/>
                    <a:gd name="T51" fmla="*/ 0 h 1324"/>
                    <a:gd name="T52" fmla="*/ 0 w 986"/>
                    <a:gd name="T53" fmla="*/ 0 h 1324"/>
                    <a:gd name="T54" fmla="*/ 0 w 986"/>
                    <a:gd name="T55" fmla="*/ 0 h 1324"/>
                    <a:gd name="T56" fmla="*/ 0 w 986"/>
                    <a:gd name="T57" fmla="*/ 0 h 1324"/>
                    <a:gd name="T58" fmla="*/ 0 w 986"/>
                    <a:gd name="T59" fmla="*/ 0 h 1324"/>
                    <a:gd name="T60" fmla="*/ 0 w 986"/>
                    <a:gd name="T61" fmla="*/ 0 h 1324"/>
                    <a:gd name="T62" fmla="*/ 0 w 986"/>
                    <a:gd name="T63" fmla="*/ 0 h 1324"/>
                    <a:gd name="T64" fmla="*/ 0 w 986"/>
                    <a:gd name="T65" fmla="*/ 0 h 1324"/>
                    <a:gd name="T66" fmla="*/ 0 w 986"/>
                    <a:gd name="T67" fmla="*/ 0 h 1324"/>
                    <a:gd name="T68" fmla="*/ 0 w 986"/>
                    <a:gd name="T69" fmla="*/ 0 h 1324"/>
                    <a:gd name="T70" fmla="*/ 0 w 986"/>
                    <a:gd name="T71" fmla="*/ 0 h 1324"/>
                    <a:gd name="T72" fmla="*/ 0 w 986"/>
                    <a:gd name="T73" fmla="*/ 0 h 1324"/>
                    <a:gd name="T74" fmla="*/ 0 w 986"/>
                    <a:gd name="T75" fmla="*/ 0 h 1324"/>
                    <a:gd name="T76" fmla="*/ 0 w 986"/>
                    <a:gd name="T77" fmla="*/ 0 h 1324"/>
                    <a:gd name="T78" fmla="*/ 0 w 986"/>
                    <a:gd name="T79" fmla="*/ 0 h 1324"/>
                    <a:gd name="T80" fmla="*/ 0 w 986"/>
                    <a:gd name="T81" fmla="*/ 0 h 1324"/>
                    <a:gd name="T82" fmla="*/ 0 w 986"/>
                    <a:gd name="T83" fmla="*/ 0 h 1324"/>
                    <a:gd name="T84" fmla="*/ 0 w 986"/>
                    <a:gd name="T85" fmla="*/ 0 h 13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6"/>
                    <a:gd name="T130" fmla="*/ 0 h 1324"/>
                    <a:gd name="T131" fmla="*/ 986 w 986"/>
                    <a:gd name="T132" fmla="*/ 1324 h 13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6" h="1324">
                      <a:moveTo>
                        <a:pt x="0" y="541"/>
                      </a:moveTo>
                      <a:lnTo>
                        <a:pt x="52" y="292"/>
                      </a:lnTo>
                      <a:lnTo>
                        <a:pt x="58" y="272"/>
                      </a:lnTo>
                      <a:lnTo>
                        <a:pt x="74" y="262"/>
                      </a:lnTo>
                      <a:lnTo>
                        <a:pt x="88" y="259"/>
                      </a:lnTo>
                      <a:lnTo>
                        <a:pt x="110" y="262"/>
                      </a:lnTo>
                      <a:lnTo>
                        <a:pt x="121" y="273"/>
                      </a:lnTo>
                      <a:lnTo>
                        <a:pt x="128" y="292"/>
                      </a:lnTo>
                      <a:lnTo>
                        <a:pt x="247" y="1011"/>
                      </a:lnTo>
                      <a:lnTo>
                        <a:pt x="259" y="1048"/>
                      </a:lnTo>
                      <a:lnTo>
                        <a:pt x="270" y="1062"/>
                      </a:lnTo>
                      <a:lnTo>
                        <a:pt x="289" y="1068"/>
                      </a:lnTo>
                      <a:lnTo>
                        <a:pt x="304" y="1072"/>
                      </a:lnTo>
                      <a:lnTo>
                        <a:pt x="324" y="1066"/>
                      </a:lnTo>
                      <a:lnTo>
                        <a:pt x="338" y="1050"/>
                      </a:lnTo>
                      <a:lnTo>
                        <a:pt x="351" y="1011"/>
                      </a:lnTo>
                      <a:lnTo>
                        <a:pt x="468" y="178"/>
                      </a:lnTo>
                      <a:lnTo>
                        <a:pt x="476" y="137"/>
                      </a:lnTo>
                      <a:lnTo>
                        <a:pt x="483" y="125"/>
                      </a:lnTo>
                      <a:lnTo>
                        <a:pt x="492" y="112"/>
                      </a:lnTo>
                      <a:lnTo>
                        <a:pt x="506" y="103"/>
                      </a:lnTo>
                      <a:lnTo>
                        <a:pt x="522" y="101"/>
                      </a:lnTo>
                      <a:lnTo>
                        <a:pt x="541" y="106"/>
                      </a:lnTo>
                      <a:lnTo>
                        <a:pt x="556" y="114"/>
                      </a:lnTo>
                      <a:lnTo>
                        <a:pt x="564" y="125"/>
                      </a:lnTo>
                      <a:lnTo>
                        <a:pt x="573" y="137"/>
                      </a:lnTo>
                      <a:lnTo>
                        <a:pt x="580" y="171"/>
                      </a:lnTo>
                      <a:lnTo>
                        <a:pt x="688" y="1240"/>
                      </a:lnTo>
                      <a:lnTo>
                        <a:pt x="695" y="1286"/>
                      </a:lnTo>
                      <a:lnTo>
                        <a:pt x="705" y="1308"/>
                      </a:lnTo>
                      <a:lnTo>
                        <a:pt x="724" y="1318"/>
                      </a:lnTo>
                      <a:lnTo>
                        <a:pt x="743" y="1324"/>
                      </a:lnTo>
                      <a:lnTo>
                        <a:pt x="760" y="1318"/>
                      </a:lnTo>
                      <a:lnTo>
                        <a:pt x="770" y="1308"/>
                      </a:lnTo>
                      <a:lnTo>
                        <a:pt x="776" y="1289"/>
                      </a:lnTo>
                      <a:lnTo>
                        <a:pt x="783" y="1244"/>
                      </a:lnTo>
                      <a:lnTo>
                        <a:pt x="922" y="76"/>
                      </a:lnTo>
                      <a:lnTo>
                        <a:pt x="929" y="51"/>
                      </a:lnTo>
                      <a:lnTo>
                        <a:pt x="938" y="29"/>
                      </a:lnTo>
                      <a:lnTo>
                        <a:pt x="950" y="15"/>
                      </a:lnTo>
                      <a:lnTo>
                        <a:pt x="961" y="5"/>
                      </a:lnTo>
                      <a:lnTo>
                        <a:pt x="973" y="0"/>
                      </a:lnTo>
                      <a:lnTo>
                        <a:pt x="986" y="0"/>
                      </a:lnTo>
                    </a:path>
                  </a:pathLst>
                </a:custGeom>
                <a:noFill/>
                <a:ln w="38100">
                  <a:solidFill>
                    <a:srgbClr val="FF40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Freeform 8"/>
                <p:cNvSpPr>
                  <a:spLocks/>
                </p:cNvSpPr>
                <p:nvPr/>
              </p:nvSpPr>
              <p:spPr bwMode="auto">
                <a:xfrm>
                  <a:off x="3335" y="3737"/>
                  <a:ext cx="288" cy="77"/>
                </a:xfrm>
                <a:custGeom>
                  <a:avLst/>
                  <a:gdLst>
                    <a:gd name="T0" fmla="*/ 1 w 576"/>
                    <a:gd name="T1" fmla="*/ 0 h 465"/>
                    <a:gd name="T2" fmla="*/ 1 w 576"/>
                    <a:gd name="T3" fmla="*/ 0 h 465"/>
                    <a:gd name="T4" fmla="*/ 1 w 576"/>
                    <a:gd name="T5" fmla="*/ 0 h 465"/>
                    <a:gd name="T6" fmla="*/ 1 w 576"/>
                    <a:gd name="T7" fmla="*/ 0 h 465"/>
                    <a:gd name="T8" fmla="*/ 1 w 576"/>
                    <a:gd name="T9" fmla="*/ 0 h 465"/>
                    <a:gd name="T10" fmla="*/ 1 w 576"/>
                    <a:gd name="T11" fmla="*/ 0 h 465"/>
                    <a:gd name="T12" fmla="*/ 1 w 576"/>
                    <a:gd name="T13" fmla="*/ 0 h 465"/>
                    <a:gd name="T14" fmla="*/ 1 w 576"/>
                    <a:gd name="T15" fmla="*/ 0 h 465"/>
                    <a:gd name="T16" fmla="*/ 1 w 576"/>
                    <a:gd name="T17" fmla="*/ 0 h 465"/>
                    <a:gd name="T18" fmla="*/ 1 w 576"/>
                    <a:gd name="T19" fmla="*/ 0 h 465"/>
                    <a:gd name="T20" fmla="*/ 1 w 576"/>
                    <a:gd name="T21" fmla="*/ 0 h 465"/>
                    <a:gd name="T22" fmla="*/ 1 w 576"/>
                    <a:gd name="T23" fmla="*/ 0 h 465"/>
                    <a:gd name="T24" fmla="*/ 1 w 576"/>
                    <a:gd name="T25" fmla="*/ 0 h 465"/>
                    <a:gd name="T26" fmla="*/ 1 w 576"/>
                    <a:gd name="T27" fmla="*/ 0 h 465"/>
                    <a:gd name="T28" fmla="*/ 1 w 576"/>
                    <a:gd name="T29" fmla="*/ 0 h 465"/>
                    <a:gd name="T30" fmla="*/ 1 w 576"/>
                    <a:gd name="T31" fmla="*/ 0 h 465"/>
                    <a:gd name="T32" fmla="*/ 1 w 576"/>
                    <a:gd name="T33" fmla="*/ 0 h 465"/>
                    <a:gd name="T34" fmla="*/ 1 w 576"/>
                    <a:gd name="T35" fmla="*/ 0 h 465"/>
                    <a:gd name="T36" fmla="*/ 1 w 576"/>
                    <a:gd name="T37" fmla="*/ 0 h 465"/>
                    <a:gd name="T38" fmla="*/ 1 w 576"/>
                    <a:gd name="T39" fmla="*/ 0 h 465"/>
                    <a:gd name="T40" fmla="*/ 1 w 576"/>
                    <a:gd name="T41" fmla="*/ 0 h 465"/>
                    <a:gd name="T42" fmla="*/ 1 w 576"/>
                    <a:gd name="T43" fmla="*/ 0 h 465"/>
                    <a:gd name="T44" fmla="*/ 1 w 576"/>
                    <a:gd name="T45" fmla="*/ 0 h 465"/>
                    <a:gd name="T46" fmla="*/ 1 w 576"/>
                    <a:gd name="T47" fmla="*/ 0 h 465"/>
                    <a:gd name="T48" fmla="*/ 1 w 576"/>
                    <a:gd name="T49" fmla="*/ 0 h 465"/>
                    <a:gd name="T50" fmla="*/ 1 w 576"/>
                    <a:gd name="T51" fmla="*/ 0 h 465"/>
                    <a:gd name="T52" fmla="*/ 1 w 576"/>
                    <a:gd name="T53" fmla="*/ 0 h 465"/>
                    <a:gd name="T54" fmla="*/ 1 w 576"/>
                    <a:gd name="T55" fmla="*/ 0 h 465"/>
                    <a:gd name="T56" fmla="*/ 1 w 576"/>
                    <a:gd name="T57" fmla="*/ 0 h 465"/>
                    <a:gd name="T58" fmla="*/ 1 w 576"/>
                    <a:gd name="T59" fmla="*/ 0 h 465"/>
                    <a:gd name="T60" fmla="*/ 1 w 576"/>
                    <a:gd name="T61" fmla="*/ 0 h 465"/>
                    <a:gd name="T62" fmla="*/ 1 w 576"/>
                    <a:gd name="T63" fmla="*/ 0 h 465"/>
                    <a:gd name="T64" fmla="*/ 1 w 576"/>
                    <a:gd name="T65" fmla="*/ 0 h 465"/>
                    <a:gd name="T66" fmla="*/ 1 w 576"/>
                    <a:gd name="T67" fmla="*/ 0 h 465"/>
                    <a:gd name="T68" fmla="*/ 1 w 576"/>
                    <a:gd name="T69" fmla="*/ 0 h 465"/>
                    <a:gd name="T70" fmla="*/ 1 w 576"/>
                    <a:gd name="T71" fmla="*/ 0 h 465"/>
                    <a:gd name="T72" fmla="*/ 1 w 576"/>
                    <a:gd name="T73" fmla="*/ 0 h 465"/>
                    <a:gd name="T74" fmla="*/ 0 w 576"/>
                    <a:gd name="T75" fmla="*/ 0 h 4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6"/>
                    <a:gd name="T115" fmla="*/ 0 h 465"/>
                    <a:gd name="T116" fmla="*/ 576 w 576"/>
                    <a:gd name="T117" fmla="*/ 465 h 4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6" h="465">
                      <a:moveTo>
                        <a:pt x="576" y="221"/>
                      </a:moveTo>
                      <a:lnTo>
                        <a:pt x="568" y="182"/>
                      </a:lnTo>
                      <a:lnTo>
                        <a:pt x="557" y="142"/>
                      </a:lnTo>
                      <a:lnTo>
                        <a:pt x="548" y="113"/>
                      </a:lnTo>
                      <a:lnTo>
                        <a:pt x="537" y="100"/>
                      </a:lnTo>
                      <a:lnTo>
                        <a:pt x="521" y="90"/>
                      </a:lnTo>
                      <a:lnTo>
                        <a:pt x="507" y="89"/>
                      </a:lnTo>
                      <a:lnTo>
                        <a:pt x="489" y="92"/>
                      </a:lnTo>
                      <a:lnTo>
                        <a:pt x="475" y="105"/>
                      </a:lnTo>
                      <a:lnTo>
                        <a:pt x="466" y="121"/>
                      </a:lnTo>
                      <a:lnTo>
                        <a:pt x="459" y="143"/>
                      </a:lnTo>
                      <a:lnTo>
                        <a:pt x="429" y="287"/>
                      </a:lnTo>
                      <a:lnTo>
                        <a:pt x="421" y="309"/>
                      </a:lnTo>
                      <a:lnTo>
                        <a:pt x="415" y="324"/>
                      </a:lnTo>
                      <a:lnTo>
                        <a:pt x="398" y="334"/>
                      </a:lnTo>
                      <a:lnTo>
                        <a:pt x="380" y="335"/>
                      </a:lnTo>
                      <a:lnTo>
                        <a:pt x="364" y="328"/>
                      </a:lnTo>
                      <a:lnTo>
                        <a:pt x="356" y="311"/>
                      </a:lnTo>
                      <a:lnTo>
                        <a:pt x="348" y="287"/>
                      </a:lnTo>
                      <a:lnTo>
                        <a:pt x="308" y="76"/>
                      </a:lnTo>
                      <a:lnTo>
                        <a:pt x="300" y="45"/>
                      </a:lnTo>
                      <a:lnTo>
                        <a:pt x="293" y="25"/>
                      </a:lnTo>
                      <a:lnTo>
                        <a:pt x="283" y="11"/>
                      </a:lnTo>
                      <a:lnTo>
                        <a:pt x="272" y="3"/>
                      </a:lnTo>
                      <a:lnTo>
                        <a:pt x="253" y="0"/>
                      </a:lnTo>
                      <a:lnTo>
                        <a:pt x="234" y="4"/>
                      </a:lnTo>
                      <a:lnTo>
                        <a:pt x="219" y="22"/>
                      </a:lnTo>
                      <a:lnTo>
                        <a:pt x="213" y="37"/>
                      </a:lnTo>
                      <a:lnTo>
                        <a:pt x="208" y="59"/>
                      </a:lnTo>
                      <a:lnTo>
                        <a:pt x="147" y="399"/>
                      </a:lnTo>
                      <a:lnTo>
                        <a:pt x="139" y="427"/>
                      </a:lnTo>
                      <a:lnTo>
                        <a:pt x="128" y="451"/>
                      </a:lnTo>
                      <a:lnTo>
                        <a:pt x="116" y="460"/>
                      </a:lnTo>
                      <a:lnTo>
                        <a:pt x="93" y="465"/>
                      </a:lnTo>
                      <a:lnTo>
                        <a:pt x="76" y="450"/>
                      </a:lnTo>
                      <a:lnTo>
                        <a:pt x="66" y="429"/>
                      </a:lnTo>
                      <a:lnTo>
                        <a:pt x="58" y="400"/>
                      </a:lnTo>
                      <a:lnTo>
                        <a:pt x="0" y="92"/>
                      </a:lnTo>
                    </a:path>
                  </a:pathLst>
                </a:custGeom>
                <a:noFill/>
                <a:ln w="38100">
                  <a:solidFill>
                    <a:srgbClr val="FF40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Freeform 9"/>
                <p:cNvSpPr>
                  <a:spLocks/>
                </p:cNvSpPr>
                <p:nvPr/>
              </p:nvSpPr>
              <p:spPr bwMode="auto">
                <a:xfrm>
                  <a:off x="2843" y="3662"/>
                  <a:ext cx="493" cy="221"/>
                </a:xfrm>
                <a:custGeom>
                  <a:avLst/>
                  <a:gdLst>
                    <a:gd name="T0" fmla="*/ 0 w 987"/>
                    <a:gd name="T1" fmla="*/ 0 h 1324"/>
                    <a:gd name="T2" fmla="*/ 0 w 987"/>
                    <a:gd name="T3" fmla="*/ 0 h 1324"/>
                    <a:gd name="T4" fmla="*/ 0 w 987"/>
                    <a:gd name="T5" fmla="*/ 0 h 1324"/>
                    <a:gd name="T6" fmla="*/ 0 w 987"/>
                    <a:gd name="T7" fmla="*/ 0 h 1324"/>
                    <a:gd name="T8" fmla="*/ 0 w 987"/>
                    <a:gd name="T9" fmla="*/ 0 h 1324"/>
                    <a:gd name="T10" fmla="*/ 0 w 987"/>
                    <a:gd name="T11" fmla="*/ 0 h 1324"/>
                    <a:gd name="T12" fmla="*/ 0 w 987"/>
                    <a:gd name="T13" fmla="*/ 0 h 1324"/>
                    <a:gd name="T14" fmla="*/ 0 w 987"/>
                    <a:gd name="T15" fmla="*/ 0 h 1324"/>
                    <a:gd name="T16" fmla="*/ 0 w 987"/>
                    <a:gd name="T17" fmla="*/ 0 h 1324"/>
                    <a:gd name="T18" fmla="*/ 0 w 987"/>
                    <a:gd name="T19" fmla="*/ 0 h 1324"/>
                    <a:gd name="T20" fmla="*/ 0 w 987"/>
                    <a:gd name="T21" fmla="*/ 0 h 1324"/>
                    <a:gd name="T22" fmla="*/ 0 w 987"/>
                    <a:gd name="T23" fmla="*/ 0 h 1324"/>
                    <a:gd name="T24" fmla="*/ 0 w 987"/>
                    <a:gd name="T25" fmla="*/ 0 h 1324"/>
                    <a:gd name="T26" fmla="*/ 0 w 987"/>
                    <a:gd name="T27" fmla="*/ 0 h 1324"/>
                    <a:gd name="T28" fmla="*/ 0 w 987"/>
                    <a:gd name="T29" fmla="*/ 0 h 1324"/>
                    <a:gd name="T30" fmla="*/ 0 w 987"/>
                    <a:gd name="T31" fmla="*/ 0 h 1324"/>
                    <a:gd name="T32" fmla="*/ 0 w 987"/>
                    <a:gd name="T33" fmla="*/ 0 h 1324"/>
                    <a:gd name="T34" fmla="*/ 0 w 987"/>
                    <a:gd name="T35" fmla="*/ 0 h 1324"/>
                    <a:gd name="T36" fmla="*/ 0 w 987"/>
                    <a:gd name="T37" fmla="*/ 0 h 1324"/>
                    <a:gd name="T38" fmla="*/ 0 w 987"/>
                    <a:gd name="T39" fmla="*/ 0 h 1324"/>
                    <a:gd name="T40" fmla="*/ 0 w 987"/>
                    <a:gd name="T41" fmla="*/ 0 h 1324"/>
                    <a:gd name="T42" fmla="*/ 0 w 987"/>
                    <a:gd name="T43" fmla="*/ 0 h 1324"/>
                    <a:gd name="T44" fmla="*/ 0 w 987"/>
                    <a:gd name="T45" fmla="*/ 0 h 1324"/>
                    <a:gd name="T46" fmla="*/ 0 w 987"/>
                    <a:gd name="T47" fmla="*/ 0 h 1324"/>
                    <a:gd name="T48" fmla="*/ 0 w 987"/>
                    <a:gd name="T49" fmla="*/ 0 h 1324"/>
                    <a:gd name="T50" fmla="*/ 0 w 987"/>
                    <a:gd name="T51" fmla="*/ 0 h 1324"/>
                    <a:gd name="T52" fmla="*/ 0 w 987"/>
                    <a:gd name="T53" fmla="*/ 0 h 1324"/>
                    <a:gd name="T54" fmla="*/ 0 w 987"/>
                    <a:gd name="T55" fmla="*/ 0 h 1324"/>
                    <a:gd name="T56" fmla="*/ 0 w 987"/>
                    <a:gd name="T57" fmla="*/ 0 h 1324"/>
                    <a:gd name="T58" fmla="*/ 0 w 987"/>
                    <a:gd name="T59" fmla="*/ 0 h 1324"/>
                    <a:gd name="T60" fmla="*/ 0 w 987"/>
                    <a:gd name="T61" fmla="*/ 0 h 1324"/>
                    <a:gd name="T62" fmla="*/ 0 w 987"/>
                    <a:gd name="T63" fmla="*/ 0 h 1324"/>
                    <a:gd name="T64" fmla="*/ 0 w 987"/>
                    <a:gd name="T65" fmla="*/ 0 h 1324"/>
                    <a:gd name="T66" fmla="*/ 0 w 987"/>
                    <a:gd name="T67" fmla="*/ 0 h 1324"/>
                    <a:gd name="T68" fmla="*/ 0 w 987"/>
                    <a:gd name="T69" fmla="*/ 0 h 1324"/>
                    <a:gd name="T70" fmla="*/ 0 w 987"/>
                    <a:gd name="T71" fmla="*/ 0 h 1324"/>
                    <a:gd name="T72" fmla="*/ 0 w 987"/>
                    <a:gd name="T73" fmla="*/ 0 h 1324"/>
                    <a:gd name="T74" fmla="*/ 0 w 987"/>
                    <a:gd name="T75" fmla="*/ 0 h 1324"/>
                    <a:gd name="T76" fmla="*/ 0 w 987"/>
                    <a:gd name="T77" fmla="*/ 0 h 1324"/>
                    <a:gd name="T78" fmla="*/ 0 w 987"/>
                    <a:gd name="T79" fmla="*/ 0 h 1324"/>
                    <a:gd name="T80" fmla="*/ 0 w 987"/>
                    <a:gd name="T81" fmla="*/ 0 h 1324"/>
                    <a:gd name="T82" fmla="*/ 0 w 987"/>
                    <a:gd name="T83" fmla="*/ 0 h 1324"/>
                    <a:gd name="T84" fmla="*/ 0 w 987"/>
                    <a:gd name="T85" fmla="*/ 0 h 13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7"/>
                    <a:gd name="T130" fmla="*/ 0 h 1324"/>
                    <a:gd name="T131" fmla="*/ 987 w 987"/>
                    <a:gd name="T132" fmla="*/ 1324 h 13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7" h="1324">
                      <a:moveTo>
                        <a:pt x="987" y="544"/>
                      </a:moveTo>
                      <a:lnTo>
                        <a:pt x="936" y="292"/>
                      </a:lnTo>
                      <a:lnTo>
                        <a:pt x="928" y="272"/>
                      </a:lnTo>
                      <a:lnTo>
                        <a:pt x="913" y="262"/>
                      </a:lnTo>
                      <a:lnTo>
                        <a:pt x="898" y="259"/>
                      </a:lnTo>
                      <a:lnTo>
                        <a:pt x="876" y="262"/>
                      </a:lnTo>
                      <a:lnTo>
                        <a:pt x="866" y="273"/>
                      </a:lnTo>
                      <a:lnTo>
                        <a:pt x="857" y="292"/>
                      </a:lnTo>
                      <a:lnTo>
                        <a:pt x="739" y="1011"/>
                      </a:lnTo>
                      <a:lnTo>
                        <a:pt x="727" y="1048"/>
                      </a:lnTo>
                      <a:lnTo>
                        <a:pt x="717" y="1062"/>
                      </a:lnTo>
                      <a:lnTo>
                        <a:pt x="697" y="1068"/>
                      </a:lnTo>
                      <a:lnTo>
                        <a:pt x="683" y="1072"/>
                      </a:lnTo>
                      <a:lnTo>
                        <a:pt x="663" y="1066"/>
                      </a:lnTo>
                      <a:lnTo>
                        <a:pt x="648" y="1050"/>
                      </a:lnTo>
                      <a:lnTo>
                        <a:pt x="636" y="1011"/>
                      </a:lnTo>
                      <a:lnTo>
                        <a:pt x="518" y="178"/>
                      </a:lnTo>
                      <a:lnTo>
                        <a:pt x="509" y="137"/>
                      </a:lnTo>
                      <a:lnTo>
                        <a:pt x="504" y="125"/>
                      </a:lnTo>
                      <a:lnTo>
                        <a:pt x="495" y="112"/>
                      </a:lnTo>
                      <a:lnTo>
                        <a:pt x="480" y="103"/>
                      </a:lnTo>
                      <a:lnTo>
                        <a:pt x="467" y="101"/>
                      </a:lnTo>
                      <a:lnTo>
                        <a:pt x="447" y="106"/>
                      </a:lnTo>
                      <a:lnTo>
                        <a:pt x="431" y="114"/>
                      </a:lnTo>
                      <a:lnTo>
                        <a:pt x="422" y="125"/>
                      </a:lnTo>
                      <a:lnTo>
                        <a:pt x="414" y="137"/>
                      </a:lnTo>
                      <a:lnTo>
                        <a:pt x="407" y="171"/>
                      </a:lnTo>
                      <a:lnTo>
                        <a:pt x="298" y="1240"/>
                      </a:lnTo>
                      <a:lnTo>
                        <a:pt x="291" y="1286"/>
                      </a:lnTo>
                      <a:lnTo>
                        <a:pt x="281" y="1308"/>
                      </a:lnTo>
                      <a:lnTo>
                        <a:pt x="262" y="1318"/>
                      </a:lnTo>
                      <a:lnTo>
                        <a:pt x="245" y="1324"/>
                      </a:lnTo>
                      <a:lnTo>
                        <a:pt x="227" y="1318"/>
                      </a:lnTo>
                      <a:lnTo>
                        <a:pt x="217" y="1308"/>
                      </a:lnTo>
                      <a:lnTo>
                        <a:pt x="210" y="1289"/>
                      </a:lnTo>
                      <a:lnTo>
                        <a:pt x="203" y="1244"/>
                      </a:lnTo>
                      <a:lnTo>
                        <a:pt x="64" y="76"/>
                      </a:lnTo>
                      <a:lnTo>
                        <a:pt x="59" y="51"/>
                      </a:lnTo>
                      <a:lnTo>
                        <a:pt x="49" y="29"/>
                      </a:lnTo>
                      <a:lnTo>
                        <a:pt x="38" y="15"/>
                      </a:lnTo>
                      <a:lnTo>
                        <a:pt x="26" y="5"/>
                      </a:lnTo>
                      <a:lnTo>
                        <a:pt x="13" y="0"/>
                      </a:lnTo>
                      <a:lnTo>
                        <a:pt x="0" y="0"/>
                      </a:lnTo>
                    </a:path>
                  </a:pathLst>
                </a:custGeom>
                <a:noFill/>
                <a:ln w="38100">
                  <a:solidFill>
                    <a:srgbClr val="FF40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7111" name="Group 10"/>
            <p:cNvGrpSpPr>
              <a:grpSpLocks/>
            </p:cNvGrpSpPr>
            <p:nvPr/>
          </p:nvGrpSpPr>
          <p:grpSpPr bwMode="auto">
            <a:xfrm>
              <a:off x="1755" y="3507"/>
              <a:ext cx="2277" cy="123"/>
              <a:chOff x="1755" y="3507"/>
              <a:chExt cx="2277" cy="123"/>
            </a:xfrm>
          </p:grpSpPr>
          <p:sp>
            <p:nvSpPr>
              <p:cNvPr id="47112" name="Line 11"/>
              <p:cNvSpPr>
                <a:spLocks noChangeShapeType="1"/>
              </p:cNvSpPr>
              <p:nvPr/>
            </p:nvSpPr>
            <p:spPr bwMode="auto">
              <a:xfrm>
                <a:off x="1755" y="3570"/>
                <a:ext cx="2277" cy="1"/>
              </a:xfrm>
              <a:prstGeom prst="line">
                <a:avLst/>
              </a:prstGeom>
              <a:noFill/>
              <a:ln w="38100">
                <a:solidFill>
                  <a:srgbClr val="3F000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13" name="Group 12"/>
              <p:cNvGrpSpPr>
                <a:grpSpLocks/>
              </p:cNvGrpSpPr>
              <p:nvPr/>
            </p:nvGrpSpPr>
            <p:grpSpPr bwMode="auto">
              <a:xfrm>
                <a:off x="1869" y="3507"/>
                <a:ext cx="2052" cy="123"/>
                <a:chOff x="1869" y="3507"/>
                <a:chExt cx="2052" cy="123"/>
              </a:xfrm>
            </p:grpSpPr>
            <p:sp>
              <p:nvSpPr>
                <p:cNvPr id="47114" name="Freeform 13"/>
                <p:cNvSpPr>
                  <a:spLocks/>
                </p:cNvSpPr>
                <p:nvPr/>
              </p:nvSpPr>
              <p:spPr bwMode="auto">
                <a:xfrm>
                  <a:off x="1869" y="3508"/>
                  <a:ext cx="47" cy="63"/>
                </a:xfrm>
                <a:custGeom>
                  <a:avLst/>
                  <a:gdLst>
                    <a:gd name="T0" fmla="*/ 0 w 95"/>
                    <a:gd name="T1" fmla="*/ 0 h 375"/>
                    <a:gd name="T2" fmla="*/ 0 w 95"/>
                    <a:gd name="T3" fmla="*/ 0 h 375"/>
                    <a:gd name="T4" fmla="*/ 0 w 95"/>
                    <a:gd name="T5" fmla="*/ 0 h 375"/>
                    <a:gd name="T6" fmla="*/ 0 w 95"/>
                    <a:gd name="T7" fmla="*/ 0 h 375"/>
                    <a:gd name="T8" fmla="*/ 0 w 95"/>
                    <a:gd name="T9" fmla="*/ 0 h 375"/>
                    <a:gd name="T10" fmla="*/ 0 w 95"/>
                    <a:gd name="T11" fmla="*/ 0 h 375"/>
                    <a:gd name="T12" fmla="*/ 0 w 95"/>
                    <a:gd name="T13" fmla="*/ 0 h 375"/>
                    <a:gd name="T14" fmla="*/ 0 60000 65536"/>
                    <a:gd name="T15" fmla="*/ 0 60000 65536"/>
                    <a:gd name="T16" fmla="*/ 0 60000 65536"/>
                    <a:gd name="T17" fmla="*/ 0 60000 65536"/>
                    <a:gd name="T18" fmla="*/ 0 60000 65536"/>
                    <a:gd name="T19" fmla="*/ 0 60000 65536"/>
                    <a:gd name="T20" fmla="*/ 0 60000 65536"/>
                    <a:gd name="T21" fmla="*/ 0 w 95"/>
                    <a:gd name="T22" fmla="*/ 0 h 375"/>
                    <a:gd name="T23" fmla="*/ 95 w 95"/>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75">
                      <a:moveTo>
                        <a:pt x="0" y="375"/>
                      </a:moveTo>
                      <a:lnTo>
                        <a:pt x="59" y="56"/>
                      </a:lnTo>
                      <a:lnTo>
                        <a:pt x="62" y="39"/>
                      </a:lnTo>
                      <a:lnTo>
                        <a:pt x="65" y="26"/>
                      </a:lnTo>
                      <a:lnTo>
                        <a:pt x="70" y="15"/>
                      </a:lnTo>
                      <a:lnTo>
                        <a:pt x="81" y="6"/>
                      </a:lnTo>
                      <a:lnTo>
                        <a:pt x="95" y="0"/>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5" name="Freeform 14"/>
                <p:cNvSpPr>
                  <a:spLocks/>
                </p:cNvSpPr>
                <p:nvPr/>
              </p:nvSpPr>
              <p:spPr bwMode="auto">
                <a:xfrm>
                  <a:off x="1917" y="3508"/>
                  <a:ext cx="187" cy="122"/>
                </a:xfrm>
                <a:custGeom>
                  <a:avLst/>
                  <a:gdLst>
                    <a:gd name="T0" fmla="*/ 0 w 374"/>
                    <a:gd name="T1" fmla="*/ 0 h 734"/>
                    <a:gd name="T2" fmla="*/ 1 w 374"/>
                    <a:gd name="T3" fmla="*/ 0 h 734"/>
                    <a:gd name="T4" fmla="*/ 1 w 374"/>
                    <a:gd name="T5" fmla="*/ 0 h 734"/>
                    <a:gd name="T6" fmla="*/ 1 w 374"/>
                    <a:gd name="T7" fmla="*/ 0 h 734"/>
                    <a:gd name="T8" fmla="*/ 1 w 374"/>
                    <a:gd name="T9" fmla="*/ 0 h 734"/>
                    <a:gd name="T10" fmla="*/ 1 w 374"/>
                    <a:gd name="T11" fmla="*/ 0 h 734"/>
                    <a:gd name="T12" fmla="*/ 1 w 374"/>
                    <a:gd name="T13" fmla="*/ 0 h 734"/>
                    <a:gd name="T14" fmla="*/ 1 w 374"/>
                    <a:gd name="T15" fmla="*/ 0 h 734"/>
                    <a:gd name="T16" fmla="*/ 1 w 374"/>
                    <a:gd name="T17" fmla="*/ 0 h 734"/>
                    <a:gd name="T18" fmla="*/ 1 w 374"/>
                    <a:gd name="T19" fmla="*/ 0 h 734"/>
                    <a:gd name="T20" fmla="*/ 1 w 374"/>
                    <a:gd name="T21" fmla="*/ 0 h 734"/>
                    <a:gd name="T22" fmla="*/ 1 w 374"/>
                    <a:gd name="T23" fmla="*/ 0 h 734"/>
                    <a:gd name="T24" fmla="*/ 1 w 374"/>
                    <a:gd name="T25" fmla="*/ 0 h 734"/>
                    <a:gd name="T26" fmla="*/ 1 w 374"/>
                    <a:gd name="T27" fmla="*/ 0 h 734"/>
                    <a:gd name="T28" fmla="*/ 1 w 374"/>
                    <a:gd name="T29" fmla="*/ 0 h 734"/>
                    <a:gd name="T30" fmla="*/ 1 w 374"/>
                    <a:gd name="T31" fmla="*/ 0 h 734"/>
                    <a:gd name="T32" fmla="*/ 1 w 374"/>
                    <a:gd name="T33" fmla="*/ 0 h 734"/>
                    <a:gd name="T34" fmla="*/ 1 w 374"/>
                    <a:gd name="T35" fmla="*/ 0 h 7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4"/>
                    <a:gd name="T55" fmla="*/ 0 h 734"/>
                    <a:gd name="T56" fmla="*/ 374 w 374"/>
                    <a:gd name="T57" fmla="*/ 734 h 7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4" h="734">
                      <a:moveTo>
                        <a:pt x="0" y="0"/>
                      </a:moveTo>
                      <a:lnTo>
                        <a:pt x="20" y="4"/>
                      </a:lnTo>
                      <a:lnTo>
                        <a:pt x="36" y="18"/>
                      </a:lnTo>
                      <a:lnTo>
                        <a:pt x="41" y="35"/>
                      </a:lnTo>
                      <a:lnTo>
                        <a:pt x="46" y="61"/>
                      </a:lnTo>
                      <a:lnTo>
                        <a:pt x="126" y="675"/>
                      </a:lnTo>
                      <a:lnTo>
                        <a:pt x="135" y="710"/>
                      </a:lnTo>
                      <a:lnTo>
                        <a:pt x="141" y="719"/>
                      </a:lnTo>
                      <a:lnTo>
                        <a:pt x="156" y="730"/>
                      </a:lnTo>
                      <a:lnTo>
                        <a:pt x="171" y="734"/>
                      </a:lnTo>
                      <a:lnTo>
                        <a:pt x="190" y="725"/>
                      </a:lnTo>
                      <a:lnTo>
                        <a:pt x="201" y="710"/>
                      </a:lnTo>
                      <a:lnTo>
                        <a:pt x="338" y="57"/>
                      </a:lnTo>
                      <a:lnTo>
                        <a:pt x="342" y="40"/>
                      </a:lnTo>
                      <a:lnTo>
                        <a:pt x="344" y="27"/>
                      </a:lnTo>
                      <a:lnTo>
                        <a:pt x="349" y="16"/>
                      </a:lnTo>
                      <a:lnTo>
                        <a:pt x="360" y="4"/>
                      </a:lnTo>
                      <a:lnTo>
                        <a:pt x="374" y="3"/>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6" name="Freeform 15"/>
                <p:cNvSpPr>
                  <a:spLocks/>
                </p:cNvSpPr>
                <p:nvPr/>
              </p:nvSpPr>
              <p:spPr bwMode="auto">
                <a:xfrm>
                  <a:off x="2109" y="3508"/>
                  <a:ext cx="181" cy="122"/>
                </a:xfrm>
                <a:custGeom>
                  <a:avLst/>
                  <a:gdLst>
                    <a:gd name="T0" fmla="*/ 0 w 362"/>
                    <a:gd name="T1" fmla="*/ 0 h 732"/>
                    <a:gd name="T2" fmla="*/ 1 w 362"/>
                    <a:gd name="T3" fmla="*/ 0 h 732"/>
                    <a:gd name="T4" fmla="*/ 1 w 362"/>
                    <a:gd name="T5" fmla="*/ 0 h 732"/>
                    <a:gd name="T6" fmla="*/ 1 w 362"/>
                    <a:gd name="T7" fmla="*/ 0 h 732"/>
                    <a:gd name="T8" fmla="*/ 1 w 362"/>
                    <a:gd name="T9" fmla="*/ 0 h 732"/>
                    <a:gd name="T10" fmla="*/ 1 w 362"/>
                    <a:gd name="T11" fmla="*/ 0 h 732"/>
                    <a:gd name="T12" fmla="*/ 1 w 362"/>
                    <a:gd name="T13" fmla="*/ 0 h 732"/>
                    <a:gd name="T14" fmla="*/ 1 w 362"/>
                    <a:gd name="T15" fmla="*/ 0 h 732"/>
                    <a:gd name="T16" fmla="*/ 1 w 362"/>
                    <a:gd name="T17" fmla="*/ 0 h 732"/>
                    <a:gd name="T18" fmla="*/ 1 w 362"/>
                    <a:gd name="T19" fmla="*/ 0 h 732"/>
                    <a:gd name="T20" fmla="*/ 1 w 362"/>
                    <a:gd name="T21" fmla="*/ 0 h 732"/>
                    <a:gd name="T22" fmla="*/ 1 w 362"/>
                    <a:gd name="T23" fmla="*/ 0 h 732"/>
                    <a:gd name="T24" fmla="*/ 1 w 362"/>
                    <a:gd name="T25" fmla="*/ 0 h 732"/>
                    <a:gd name="T26" fmla="*/ 1 w 362"/>
                    <a:gd name="T27" fmla="*/ 0 h 732"/>
                    <a:gd name="T28" fmla="*/ 1 w 362"/>
                    <a:gd name="T29" fmla="*/ 0 h 732"/>
                    <a:gd name="T30" fmla="*/ 1 w 362"/>
                    <a:gd name="T31" fmla="*/ 0 h 732"/>
                    <a:gd name="T32" fmla="*/ 1 w 362"/>
                    <a:gd name="T33" fmla="*/ 0 h 732"/>
                    <a:gd name="T34" fmla="*/ 1 w 362"/>
                    <a:gd name="T35" fmla="*/ 0 h 7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732"/>
                    <a:gd name="T56" fmla="*/ 362 w 362"/>
                    <a:gd name="T57" fmla="*/ 732 h 7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732">
                      <a:moveTo>
                        <a:pt x="0" y="3"/>
                      </a:moveTo>
                      <a:lnTo>
                        <a:pt x="11" y="5"/>
                      </a:lnTo>
                      <a:lnTo>
                        <a:pt x="24" y="19"/>
                      </a:lnTo>
                      <a:lnTo>
                        <a:pt x="28" y="34"/>
                      </a:lnTo>
                      <a:lnTo>
                        <a:pt x="33" y="60"/>
                      </a:lnTo>
                      <a:lnTo>
                        <a:pt x="114" y="673"/>
                      </a:lnTo>
                      <a:lnTo>
                        <a:pt x="121" y="708"/>
                      </a:lnTo>
                      <a:lnTo>
                        <a:pt x="129" y="717"/>
                      </a:lnTo>
                      <a:lnTo>
                        <a:pt x="144" y="728"/>
                      </a:lnTo>
                      <a:lnTo>
                        <a:pt x="159" y="732"/>
                      </a:lnTo>
                      <a:lnTo>
                        <a:pt x="177" y="723"/>
                      </a:lnTo>
                      <a:lnTo>
                        <a:pt x="189" y="708"/>
                      </a:lnTo>
                      <a:lnTo>
                        <a:pt x="326" y="56"/>
                      </a:lnTo>
                      <a:lnTo>
                        <a:pt x="330" y="39"/>
                      </a:lnTo>
                      <a:lnTo>
                        <a:pt x="332" y="26"/>
                      </a:lnTo>
                      <a:lnTo>
                        <a:pt x="337" y="15"/>
                      </a:lnTo>
                      <a:lnTo>
                        <a:pt x="348" y="6"/>
                      </a:lnTo>
                      <a:lnTo>
                        <a:pt x="362" y="0"/>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7" name="Freeform 16"/>
                <p:cNvSpPr>
                  <a:spLocks/>
                </p:cNvSpPr>
                <p:nvPr/>
              </p:nvSpPr>
              <p:spPr bwMode="auto">
                <a:xfrm>
                  <a:off x="2291" y="3508"/>
                  <a:ext cx="187" cy="122"/>
                </a:xfrm>
                <a:custGeom>
                  <a:avLst/>
                  <a:gdLst>
                    <a:gd name="T0" fmla="*/ 0 w 376"/>
                    <a:gd name="T1" fmla="*/ 0 h 734"/>
                    <a:gd name="T2" fmla="*/ 0 w 376"/>
                    <a:gd name="T3" fmla="*/ 0 h 734"/>
                    <a:gd name="T4" fmla="*/ 0 w 376"/>
                    <a:gd name="T5" fmla="*/ 0 h 734"/>
                    <a:gd name="T6" fmla="*/ 0 w 376"/>
                    <a:gd name="T7" fmla="*/ 0 h 734"/>
                    <a:gd name="T8" fmla="*/ 0 w 376"/>
                    <a:gd name="T9" fmla="*/ 0 h 734"/>
                    <a:gd name="T10" fmla="*/ 0 w 376"/>
                    <a:gd name="T11" fmla="*/ 0 h 734"/>
                    <a:gd name="T12" fmla="*/ 0 w 376"/>
                    <a:gd name="T13" fmla="*/ 0 h 734"/>
                    <a:gd name="T14" fmla="*/ 0 w 376"/>
                    <a:gd name="T15" fmla="*/ 0 h 734"/>
                    <a:gd name="T16" fmla="*/ 0 w 376"/>
                    <a:gd name="T17" fmla="*/ 0 h 734"/>
                    <a:gd name="T18" fmla="*/ 0 w 376"/>
                    <a:gd name="T19" fmla="*/ 0 h 734"/>
                    <a:gd name="T20" fmla="*/ 0 w 376"/>
                    <a:gd name="T21" fmla="*/ 0 h 734"/>
                    <a:gd name="T22" fmla="*/ 0 w 376"/>
                    <a:gd name="T23" fmla="*/ 0 h 734"/>
                    <a:gd name="T24" fmla="*/ 0 w 376"/>
                    <a:gd name="T25" fmla="*/ 0 h 734"/>
                    <a:gd name="T26" fmla="*/ 0 w 376"/>
                    <a:gd name="T27" fmla="*/ 0 h 734"/>
                    <a:gd name="T28" fmla="*/ 0 w 376"/>
                    <a:gd name="T29" fmla="*/ 0 h 734"/>
                    <a:gd name="T30" fmla="*/ 0 w 376"/>
                    <a:gd name="T31" fmla="*/ 0 h 734"/>
                    <a:gd name="T32" fmla="*/ 0 w 376"/>
                    <a:gd name="T33" fmla="*/ 0 h 734"/>
                    <a:gd name="T34" fmla="*/ 0 w 376"/>
                    <a:gd name="T35" fmla="*/ 0 h 7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734"/>
                    <a:gd name="T56" fmla="*/ 376 w 376"/>
                    <a:gd name="T57" fmla="*/ 734 h 7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734">
                      <a:moveTo>
                        <a:pt x="0" y="0"/>
                      </a:moveTo>
                      <a:lnTo>
                        <a:pt x="20" y="4"/>
                      </a:lnTo>
                      <a:lnTo>
                        <a:pt x="36" y="18"/>
                      </a:lnTo>
                      <a:lnTo>
                        <a:pt x="41" y="35"/>
                      </a:lnTo>
                      <a:lnTo>
                        <a:pt x="46" y="61"/>
                      </a:lnTo>
                      <a:lnTo>
                        <a:pt x="126" y="675"/>
                      </a:lnTo>
                      <a:lnTo>
                        <a:pt x="135" y="710"/>
                      </a:lnTo>
                      <a:lnTo>
                        <a:pt x="142" y="719"/>
                      </a:lnTo>
                      <a:lnTo>
                        <a:pt x="156" y="730"/>
                      </a:lnTo>
                      <a:lnTo>
                        <a:pt x="172" y="734"/>
                      </a:lnTo>
                      <a:lnTo>
                        <a:pt x="190" y="725"/>
                      </a:lnTo>
                      <a:lnTo>
                        <a:pt x="201" y="710"/>
                      </a:lnTo>
                      <a:lnTo>
                        <a:pt x="339" y="57"/>
                      </a:lnTo>
                      <a:lnTo>
                        <a:pt x="343" y="40"/>
                      </a:lnTo>
                      <a:lnTo>
                        <a:pt x="346" y="27"/>
                      </a:lnTo>
                      <a:lnTo>
                        <a:pt x="351" y="16"/>
                      </a:lnTo>
                      <a:lnTo>
                        <a:pt x="362" y="4"/>
                      </a:lnTo>
                      <a:lnTo>
                        <a:pt x="376" y="3"/>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Freeform 17"/>
                <p:cNvSpPr>
                  <a:spLocks/>
                </p:cNvSpPr>
                <p:nvPr/>
              </p:nvSpPr>
              <p:spPr bwMode="auto">
                <a:xfrm>
                  <a:off x="2488" y="3508"/>
                  <a:ext cx="181" cy="121"/>
                </a:xfrm>
                <a:custGeom>
                  <a:avLst/>
                  <a:gdLst>
                    <a:gd name="T0" fmla="*/ 0 w 363"/>
                    <a:gd name="T1" fmla="*/ 0 h 731"/>
                    <a:gd name="T2" fmla="*/ 0 w 363"/>
                    <a:gd name="T3" fmla="*/ 0 h 731"/>
                    <a:gd name="T4" fmla="*/ 0 w 363"/>
                    <a:gd name="T5" fmla="*/ 0 h 731"/>
                    <a:gd name="T6" fmla="*/ 0 w 363"/>
                    <a:gd name="T7" fmla="*/ 0 h 731"/>
                    <a:gd name="T8" fmla="*/ 0 w 363"/>
                    <a:gd name="T9" fmla="*/ 0 h 731"/>
                    <a:gd name="T10" fmla="*/ 0 w 363"/>
                    <a:gd name="T11" fmla="*/ 0 h 731"/>
                    <a:gd name="T12" fmla="*/ 0 w 363"/>
                    <a:gd name="T13" fmla="*/ 0 h 731"/>
                    <a:gd name="T14" fmla="*/ 0 w 363"/>
                    <a:gd name="T15" fmla="*/ 0 h 731"/>
                    <a:gd name="T16" fmla="*/ 0 w 363"/>
                    <a:gd name="T17" fmla="*/ 0 h 731"/>
                    <a:gd name="T18" fmla="*/ 0 w 363"/>
                    <a:gd name="T19" fmla="*/ 0 h 731"/>
                    <a:gd name="T20" fmla="*/ 0 w 363"/>
                    <a:gd name="T21" fmla="*/ 0 h 731"/>
                    <a:gd name="T22" fmla="*/ 0 w 363"/>
                    <a:gd name="T23" fmla="*/ 0 h 731"/>
                    <a:gd name="T24" fmla="*/ 0 w 363"/>
                    <a:gd name="T25" fmla="*/ 0 h 731"/>
                    <a:gd name="T26" fmla="*/ 0 w 363"/>
                    <a:gd name="T27" fmla="*/ 0 h 731"/>
                    <a:gd name="T28" fmla="*/ 0 w 363"/>
                    <a:gd name="T29" fmla="*/ 0 h 731"/>
                    <a:gd name="T30" fmla="*/ 0 w 363"/>
                    <a:gd name="T31" fmla="*/ 0 h 731"/>
                    <a:gd name="T32" fmla="*/ 0 w 363"/>
                    <a:gd name="T33" fmla="*/ 0 h 731"/>
                    <a:gd name="T34" fmla="*/ 0 w 363"/>
                    <a:gd name="T35" fmla="*/ 0 h 7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3"/>
                    <a:gd name="T55" fmla="*/ 0 h 731"/>
                    <a:gd name="T56" fmla="*/ 363 w 363"/>
                    <a:gd name="T57" fmla="*/ 731 h 7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3" h="731">
                      <a:moveTo>
                        <a:pt x="0" y="1"/>
                      </a:moveTo>
                      <a:lnTo>
                        <a:pt x="12" y="4"/>
                      </a:lnTo>
                      <a:lnTo>
                        <a:pt x="24" y="18"/>
                      </a:lnTo>
                      <a:lnTo>
                        <a:pt x="29" y="32"/>
                      </a:lnTo>
                      <a:lnTo>
                        <a:pt x="33" y="59"/>
                      </a:lnTo>
                      <a:lnTo>
                        <a:pt x="114" y="674"/>
                      </a:lnTo>
                      <a:lnTo>
                        <a:pt x="121" y="707"/>
                      </a:lnTo>
                      <a:lnTo>
                        <a:pt x="130" y="717"/>
                      </a:lnTo>
                      <a:lnTo>
                        <a:pt x="144" y="727"/>
                      </a:lnTo>
                      <a:lnTo>
                        <a:pt x="159" y="731"/>
                      </a:lnTo>
                      <a:lnTo>
                        <a:pt x="178" y="722"/>
                      </a:lnTo>
                      <a:lnTo>
                        <a:pt x="189" y="707"/>
                      </a:lnTo>
                      <a:lnTo>
                        <a:pt x="327" y="56"/>
                      </a:lnTo>
                      <a:lnTo>
                        <a:pt x="331" y="38"/>
                      </a:lnTo>
                      <a:lnTo>
                        <a:pt x="333" y="25"/>
                      </a:lnTo>
                      <a:lnTo>
                        <a:pt x="338" y="14"/>
                      </a:lnTo>
                      <a:lnTo>
                        <a:pt x="350" y="5"/>
                      </a:lnTo>
                      <a:lnTo>
                        <a:pt x="363" y="0"/>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Freeform 18"/>
                <p:cNvSpPr>
                  <a:spLocks/>
                </p:cNvSpPr>
                <p:nvPr/>
              </p:nvSpPr>
              <p:spPr bwMode="auto">
                <a:xfrm>
                  <a:off x="2670" y="3507"/>
                  <a:ext cx="187" cy="122"/>
                </a:xfrm>
                <a:custGeom>
                  <a:avLst/>
                  <a:gdLst>
                    <a:gd name="T0" fmla="*/ 0 w 374"/>
                    <a:gd name="T1" fmla="*/ 0 h 732"/>
                    <a:gd name="T2" fmla="*/ 1 w 374"/>
                    <a:gd name="T3" fmla="*/ 0 h 732"/>
                    <a:gd name="T4" fmla="*/ 1 w 374"/>
                    <a:gd name="T5" fmla="*/ 0 h 732"/>
                    <a:gd name="T6" fmla="*/ 1 w 374"/>
                    <a:gd name="T7" fmla="*/ 0 h 732"/>
                    <a:gd name="T8" fmla="*/ 1 w 374"/>
                    <a:gd name="T9" fmla="*/ 0 h 732"/>
                    <a:gd name="T10" fmla="*/ 1 w 374"/>
                    <a:gd name="T11" fmla="*/ 0 h 732"/>
                    <a:gd name="T12" fmla="*/ 1 w 374"/>
                    <a:gd name="T13" fmla="*/ 0 h 732"/>
                    <a:gd name="T14" fmla="*/ 1 w 374"/>
                    <a:gd name="T15" fmla="*/ 0 h 732"/>
                    <a:gd name="T16" fmla="*/ 1 w 374"/>
                    <a:gd name="T17" fmla="*/ 0 h 732"/>
                    <a:gd name="T18" fmla="*/ 1 w 374"/>
                    <a:gd name="T19" fmla="*/ 0 h 732"/>
                    <a:gd name="T20" fmla="*/ 1 w 374"/>
                    <a:gd name="T21" fmla="*/ 0 h 732"/>
                    <a:gd name="T22" fmla="*/ 1 w 374"/>
                    <a:gd name="T23" fmla="*/ 0 h 732"/>
                    <a:gd name="T24" fmla="*/ 1 w 374"/>
                    <a:gd name="T25" fmla="*/ 0 h 732"/>
                    <a:gd name="T26" fmla="*/ 1 w 374"/>
                    <a:gd name="T27" fmla="*/ 0 h 732"/>
                    <a:gd name="T28" fmla="*/ 1 w 374"/>
                    <a:gd name="T29" fmla="*/ 0 h 732"/>
                    <a:gd name="T30" fmla="*/ 1 w 374"/>
                    <a:gd name="T31" fmla="*/ 0 h 732"/>
                    <a:gd name="T32" fmla="*/ 1 w 374"/>
                    <a:gd name="T33" fmla="*/ 0 h 732"/>
                    <a:gd name="T34" fmla="*/ 1 w 374"/>
                    <a:gd name="T35" fmla="*/ 0 h 7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4"/>
                    <a:gd name="T55" fmla="*/ 0 h 732"/>
                    <a:gd name="T56" fmla="*/ 374 w 374"/>
                    <a:gd name="T57" fmla="*/ 732 h 7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4" h="732">
                      <a:moveTo>
                        <a:pt x="0" y="0"/>
                      </a:moveTo>
                      <a:lnTo>
                        <a:pt x="20" y="3"/>
                      </a:lnTo>
                      <a:lnTo>
                        <a:pt x="36" y="16"/>
                      </a:lnTo>
                      <a:lnTo>
                        <a:pt x="41" y="34"/>
                      </a:lnTo>
                      <a:lnTo>
                        <a:pt x="46" y="60"/>
                      </a:lnTo>
                      <a:lnTo>
                        <a:pt x="126" y="675"/>
                      </a:lnTo>
                      <a:lnTo>
                        <a:pt x="134" y="708"/>
                      </a:lnTo>
                      <a:lnTo>
                        <a:pt x="141" y="718"/>
                      </a:lnTo>
                      <a:lnTo>
                        <a:pt x="156" y="728"/>
                      </a:lnTo>
                      <a:lnTo>
                        <a:pt x="171" y="732"/>
                      </a:lnTo>
                      <a:lnTo>
                        <a:pt x="189" y="723"/>
                      </a:lnTo>
                      <a:lnTo>
                        <a:pt x="200" y="708"/>
                      </a:lnTo>
                      <a:lnTo>
                        <a:pt x="338" y="57"/>
                      </a:lnTo>
                      <a:lnTo>
                        <a:pt x="341" y="39"/>
                      </a:lnTo>
                      <a:lnTo>
                        <a:pt x="344" y="26"/>
                      </a:lnTo>
                      <a:lnTo>
                        <a:pt x="349" y="15"/>
                      </a:lnTo>
                      <a:lnTo>
                        <a:pt x="360" y="3"/>
                      </a:lnTo>
                      <a:lnTo>
                        <a:pt x="374" y="3"/>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Freeform 19"/>
                <p:cNvSpPr>
                  <a:spLocks/>
                </p:cNvSpPr>
                <p:nvPr/>
              </p:nvSpPr>
              <p:spPr bwMode="auto">
                <a:xfrm>
                  <a:off x="2862" y="3508"/>
                  <a:ext cx="181" cy="121"/>
                </a:xfrm>
                <a:custGeom>
                  <a:avLst/>
                  <a:gdLst>
                    <a:gd name="T0" fmla="*/ 0 w 362"/>
                    <a:gd name="T1" fmla="*/ 0 h 731"/>
                    <a:gd name="T2" fmla="*/ 1 w 362"/>
                    <a:gd name="T3" fmla="*/ 0 h 731"/>
                    <a:gd name="T4" fmla="*/ 1 w 362"/>
                    <a:gd name="T5" fmla="*/ 0 h 731"/>
                    <a:gd name="T6" fmla="*/ 1 w 362"/>
                    <a:gd name="T7" fmla="*/ 0 h 731"/>
                    <a:gd name="T8" fmla="*/ 1 w 362"/>
                    <a:gd name="T9" fmla="*/ 0 h 731"/>
                    <a:gd name="T10" fmla="*/ 1 w 362"/>
                    <a:gd name="T11" fmla="*/ 0 h 731"/>
                    <a:gd name="T12" fmla="*/ 1 w 362"/>
                    <a:gd name="T13" fmla="*/ 0 h 731"/>
                    <a:gd name="T14" fmla="*/ 1 w 362"/>
                    <a:gd name="T15" fmla="*/ 0 h 731"/>
                    <a:gd name="T16" fmla="*/ 1 w 362"/>
                    <a:gd name="T17" fmla="*/ 0 h 731"/>
                    <a:gd name="T18" fmla="*/ 1 w 362"/>
                    <a:gd name="T19" fmla="*/ 0 h 731"/>
                    <a:gd name="T20" fmla="*/ 1 w 362"/>
                    <a:gd name="T21" fmla="*/ 0 h 731"/>
                    <a:gd name="T22" fmla="*/ 1 w 362"/>
                    <a:gd name="T23" fmla="*/ 0 h 731"/>
                    <a:gd name="T24" fmla="*/ 1 w 362"/>
                    <a:gd name="T25" fmla="*/ 0 h 731"/>
                    <a:gd name="T26" fmla="*/ 1 w 362"/>
                    <a:gd name="T27" fmla="*/ 0 h 731"/>
                    <a:gd name="T28" fmla="*/ 1 w 362"/>
                    <a:gd name="T29" fmla="*/ 0 h 731"/>
                    <a:gd name="T30" fmla="*/ 1 w 362"/>
                    <a:gd name="T31" fmla="*/ 0 h 731"/>
                    <a:gd name="T32" fmla="*/ 1 w 362"/>
                    <a:gd name="T33" fmla="*/ 0 h 731"/>
                    <a:gd name="T34" fmla="*/ 1 w 362"/>
                    <a:gd name="T35" fmla="*/ 0 h 7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2"/>
                    <a:gd name="T55" fmla="*/ 0 h 731"/>
                    <a:gd name="T56" fmla="*/ 362 w 362"/>
                    <a:gd name="T57" fmla="*/ 731 h 7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2" h="731">
                      <a:moveTo>
                        <a:pt x="0" y="1"/>
                      </a:moveTo>
                      <a:lnTo>
                        <a:pt x="11" y="4"/>
                      </a:lnTo>
                      <a:lnTo>
                        <a:pt x="24" y="18"/>
                      </a:lnTo>
                      <a:lnTo>
                        <a:pt x="27" y="32"/>
                      </a:lnTo>
                      <a:lnTo>
                        <a:pt x="32" y="59"/>
                      </a:lnTo>
                      <a:lnTo>
                        <a:pt x="113" y="674"/>
                      </a:lnTo>
                      <a:lnTo>
                        <a:pt x="121" y="707"/>
                      </a:lnTo>
                      <a:lnTo>
                        <a:pt x="128" y="717"/>
                      </a:lnTo>
                      <a:lnTo>
                        <a:pt x="143" y="727"/>
                      </a:lnTo>
                      <a:lnTo>
                        <a:pt x="158" y="731"/>
                      </a:lnTo>
                      <a:lnTo>
                        <a:pt x="177" y="722"/>
                      </a:lnTo>
                      <a:lnTo>
                        <a:pt x="188" y="707"/>
                      </a:lnTo>
                      <a:lnTo>
                        <a:pt x="325" y="56"/>
                      </a:lnTo>
                      <a:lnTo>
                        <a:pt x="329" y="38"/>
                      </a:lnTo>
                      <a:lnTo>
                        <a:pt x="332" y="25"/>
                      </a:lnTo>
                      <a:lnTo>
                        <a:pt x="337" y="14"/>
                      </a:lnTo>
                      <a:lnTo>
                        <a:pt x="348" y="5"/>
                      </a:lnTo>
                      <a:lnTo>
                        <a:pt x="362" y="0"/>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Freeform 20"/>
                <p:cNvSpPr>
                  <a:spLocks/>
                </p:cNvSpPr>
                <p:nvPr/>
              </p:nvSpPr>
              <p:spPr bwMode="auto">
                <a:xfrm>
                  <a:off x="3043" y="3507"/>
                  <a:ext cx="188" cy="122"/>
                </a:xfrm>
                <a:custGeom>
                  <a:avLst/>
                  <a:gdLst>
                    <a:gd name="T0" fmla="*/ 0 w 374"/>
                    <a:gd name="T1" fmla="*/ 0 h 732"/>
                    <a:gd name="T2" fmla="*/ 1 w 374"/>
                    <a:gd name="T3" fmla="*/ 0 h 732"/>
                    <a:gd name="T4" fmla="*/ 1 w 374"/>
                    <a:gd name="T5" fmla="*/ 0 h 732"/>
                    <a:gd name="T6" fmla="*/ 1 w 374"/>
                    <a:gd name="T7" fmla="*/ 0 h 732"/>
                    <a:gd name="T8" fmla="*/ 1 w 374"/>
                    <a:gd name="T9" fmla="*/ 0 h 732"/>
                    <a:gd name="T10" fmla="*/ 1 w 374"/>
                    <a:gd name="T11" fmla="*/ 0 h 732"/>
                    <a:gd name="T12" fmla="*/ 1 w 374"/>
                    <a:gd name="T13" fmla="*/ 0 h 732"/>
                    <a:gd name="T14" fmla="*/ 1 w 374"/>
                    <a:gd name="T15" fmla="*/ 0 h 732"/>
                    <a:gd name="T16" fmla="*/ 1 w 374"/>
                    <a:gd name="T17" fmla="*/ 0 h 732"/>
                    <a:gd name="T18" fmla="*/ 1 w 374"/>
                    <a:gd name="T19" fmla="*/ 0 h 732"/>
                    <a:gd name="T20" fmla="*/ 1 w 374"/>
                    <a:gd name="T21" fmla="*/ 0 h 732"/>
                    <a:gd name="T22" fmla="*/ 1 w 374"/>
                    <a:gd name="T23" fmla="*/ 0 h 732"/>
                    <a:gd name="T24" fmla="*/ 1 w 374"/>
                    <a:gd name="T25" fmla="*/ 0 h 732"/>
                    <a:gd name="T26" fmla="*/ 1 w 374"/>
                    <a:gd name="T27" fmla="*/ 0 h 732"/>
                    <a:gd name="T28" fmla="*/ 1 w 374"/>
                    <a:gd name="T29" fmla="*/ 0 h 732"/>
                    <a:gd name="T30" fmla="*/ 1 w 374"/>
                    <a:gd name="T31" fmla="*/ 0 h 732"/>
                    <a:gd name="T32" fmla="*/ 1 w 374"/>
                    <a:gd name="T33" fmla="*/ 0 h 732"/>
                    <a:gd name="T34" fmla="*/ 1 w 374"/>
                    <a:gd name="T35" fmla="*/ 0 h 7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4"/>
                    <a:gd name="T55" fmla="*/ 0 h 732"/>
                    <a:gd name="T56" fmla="*/ 374 w 374"/>
                    <a:gd name="T57" fmla="*/ 732 h 7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4" h="732">
                      <a:moveTo>
                        <a:pt x="0" y="0"/>
                      </a:moveTo>
                      <a:lnTo>
                        <a:pt x="20" y="3"/>
                      </a:lnTo>
                      <a:lnTo>
                        <a:pt x="36" y="16"/>
                      </a:lnTo>
                      <a:lnTo>
                        <a:pt x="41" y="34"/>
                      </a:lnTo>
                      <a:lnTo>
                        <a:pt x="46" y="60"/>
                      </a:lnTo>
                      <a:lnTo>
                        <a:pt x="126" y="675"/>
                      </a:lnTo>
                      <a:lnTo>
                        <a:pt x="135" y="708"/>
                      </a:lnTo>
                      <a:lnTo>
                        <a:pt x="141" y="718"/>
                      </a:lnTo>
                      <a:lnTo>
                        <a:pt x="156" y="728"/>
                      </a:lnTo>
                      <a:lnTo>
                        <a:pt x="171" y="732"/>
                      </a:lnTo>
                      <a:lnTo>
                        <a:pt x="189" y="723"/>
                      </a:lnTo>
                      <a:lnTo>
                        <a:pt x="201" y="708"/>
                      </a:lnTo>
                      <a:lnTo>
                        <a:pt x="338" y="57"/>
                      </a:lnTo>
                      <a:lnTo>
                        <a:pt x="342" y="39"/>
                      </a:lnTo>
                      <a:lnTo>
                        <a:pt x="344" y="26"/>
                      </a:lnTo>
                      <a:lnTo>
                        <a:pt x="349" y="15"/>
                      </a:lnTo>
                      <a:lnTo>
                        <a:pt x="360" y="3"/>
                      </a:lnTo>
                      <a:lnTo>
                        <a:pt x="374" y="3"/>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Freeform 21"/>
                <p:cNvSpPr>
                  <a:spLocks/>
                </p:cNvSpPr>
                <p:nvPr/>
              </p:nvSpPr>
              <p:spPr bwMode="auto">
                <a:xfrm>
                  <a:off x="3239" y="3507"/>
                  <a:ext cx="181" cy="122"/>
                </a:xfrm>
                <a:custGeom>
                  <a:avLst/>
                  <a:gdLst>
                    <a:gd name="T0" fmla="*/ 0 w 363"/>
                    <a:gd name="T1" fmla="*/ 0 h 732"/>
                    <a:gd name="T2" fmla="*/ 0 w 363"/>
                    <a:gd name="T3" fmla="*/ 0 h 732"/>
                    <a:gd name="T4" fmla="*/ 0 w 363"/>
                    <a:gd name="T5" fmla="*/ 0 h 732"/>
                    <a:gd name="T6" fmla="*/ 0 w 363"/>
                    <a:gd name="T7" fmla="*/ 0 h 732"/>
                    <a:gd name="T8" fmla="*/ 0 w 363"/>
                    <a:gd name="T9" fmla="*/ 0 h 732"/>
                    <a:gd name="T10" fmla="*/ 0 w 363"/>
                    <a:gd name="T11" fmla="*/ 0 h 732"/>
                    <a:gd name="T12" fmla="*/ 0 w 363"/>
                    <a:gd name="T13" fmla="*/ 0 h 732"/>
                    <a:gd name="T14" fmla="*/ 0 w 363"/>
                    <a:gd name="T15" fmla="*/ 0 h 732"/>
                    <a:gd name="T16" fmla="*/ 0 w 363"/>
                    <a:gd name="T17" fmla="*/ 0 h 732"/>
                    <a:gd name="T18" fmla="*/ 0 w 363"/>
                    <a:gd name="T19" fmla="*/ 0 h 732"/>
                    <a:gd name="T20" fmla="*/ 0 w 363"/>
                    <a:gd name="T21" fmla="*/ 0 h 732"/>
                    <a:gd name="T22" fmla="*/ 0 w 363"/>
                    <a:gd name="T23" fmla="*/ 0 h 732"/>
                    <a:gd name="T24" fmla="*/ 0 w 363"/>
                    <a:gd name="T25" fmla="*/ 0 h 732"/>
                    <a:gd name="T26" fmla="*/ 0 w 363"/>
                    <a:gd name="T27" fmla="*/ 0 h 732"/>
                    <a:gd name="T28" fmla="*/ 0 w 363"/>
                    <a:gd name="T29" fmla="*/ 0 h 732"/>
                    <a:gd name="T30" fmla="*/ 0 w 363"/>
                    <a:gd name="T31" fmla="*/ 0 h 732"/>
                    <a:gd name="T32" fmla="*/ 0 w 363"/>
                    <a:gd name="T33" fmla="*/ 0 h 732"/>
                    <a:gd name="T34" fmla="*/ 0 w 363"/>
                    <a:gd name="T35" fmla="*/ 0 h 7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3"/>
                    <a:gd name="T55" fmla="*/ 0 h 732"/>
                    <a:gd name="T56" fmla="*/ 363 w 363"/>
                    <a:gd name="T57" fmla="*/ 732 h 7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3" h="732">
                      <a:moveTo>
                        <a:pt x="0" y="3"/>
                      </a:moveTo>
                      <a:lnTo>
                        <a:pt x="12" y="5"/>
                      </a:lnTo>
                      <a:lnTo>
                        <a:pt x="25" y="18"/>
                      </a:lnTo>
                      <a:lnTo>
                        <a:pt x="28" y="33"/>
                      </a:lnTo>
                      <a:lnTo>
                        <a:pt x="34" y="60"/>
                      </a:lnTo>
                      <a:lnTo>
                        <a:pt x="115" y="673"/>
                      </a:lnTo>
                      <a:lnTo>
                        <a:pt x="123" y="708"/>
                      </a:lnTo>
                      <a:lnTo>
                        <a:pt x="129" y="718"/>
                      </a:lnTo>
                      <a:lnTo>
                        <a:pt x="145" y="728"/>
                      </a:lnTo>
                      <a:lnTo>
                        <a:pt x="159" y="732"/>
                      </a:lnTo>
                      <a:lnTo>
                        <a:pt x="177" y="724"/>
                      </a:lnTo>
                      <a:lnTo>
                        <a:pt x="189" y="708"/>
                      </a:lnTo>
                      <a:lnTo>
                        <a:pt x="326" y="56"/>
                      </a:lnTo>
                      <a:lnTo>
                        <a:pt x="330" y="39"/>
                      </a:lnTo>
                      <a:lnTo>
                        <a:pt x="333" y="24"/>
                      </a:lnTo>
                      <a:lnTo>
                        <a:pt x="337" y="14"/>
                      </a:lnTo>
                      <a:lnTo>
                        <a:pt x="348" y="5"/>
                      </a:lnTo>
                      <a:lnTo>
                        <a:pt x="363" y="0"/>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Freeform 22"/>
                <p:cNvSpPr>
                  <a:spLocks/>
                </p:cNvSpPr>
                <p:nvPr/>
              </p:nvSpPr>
              <p:spPr bwMode="auto">
                <a:xfrm>
                  <a:off x="3420" y="3507"/>
                  <a:ext cx="189" cy="122"/>
                </a:xfrm>
                <a:custGeom>
                  <a:avLst/>
                  <a:gdLst>
                    <a:gd name="T0" fmla="*/ 0 w 377"/>
                    <a:gd name="T1" fmla="*/ 0 h 733"/>
                    <a:gd name="T2" fmla="*/ 1 w 377"/>
                    <a:gd name="T3" fmla="*/ 0 h 733"/>
                    <a:gd name="T4" fmla="*/ 1 w 377"/>
                    <a:gd name="T5" fmla="*/ 0 h 733"/>
                    <a:gd name="T6" fmla="*/ 1 w 377"/>
                    <a:gd name="T7" fmla="*/ 0 h 733"/>
                    <a:gd name="T8" fmla="*/ 1 w 377"/>
                    <a:gd name="T9" fmla="*/ 0 h 733"/>
                    <a:gd name="T10" fmla="*/ 1 w 377"/>
                    <a:gd name="T11" fmla="*/ 0 h 733"/>
                    <a:gd name="T12" fmla="*/ 1 w 377"/>
                    <a:gd name="T13" fmla="*/ 0 h 733"/>
                    <a:gd name="T14" fmla="*/ 1 w 377"/>
                    <a:gd name="T15" fmla="*/ 0 h 733"/>
                    <a:gd name="T16" fmla="*/ 1 w 377"/>
                    <a:gd name="T17" fmla="*/ 0 h 733"/>
                    <a:gd name="T18" fmla="*/ 1 w 377"/>
                    <a:gd name="T19" fmla="*/ 0 h 733"/>
                    <a:gd name="T20" fmla="*/ 1 w 377"/>
                    <a:gd name="T21" fmla="*/ 0 h 733"/>
                    <a:gd name="T22" fmla="*/ 1 w 377"/>
                    <a:gd name="T23" fmla="*/ 0 h 733"/>
                    <a:gd name="T24" fmla="*/ 1 w 377"/>
                    <a:gd name="T25" fmla="*/ 0 h 733"/>
                    <a:gd name="T26" fmla="*/ 1 w 377"/>
                    <a:gd name="T27" fmla="*/ 0 h 733"/>
                    <a:gd name="T28" fmla="*/ 1 w 377"/>
                    <a:gd name="T29" fmla="*/ 0 h 733"/>
                    <a:gd name="T30" fmla="*/ 1 w 377"/>
                    <a:gd name="T31" fmla="*/ 0 h 733"/>
                    <a:gd name="T32" fmla="*/ 1 w 377"/>
                    <a:gd name="T33" fmla="*/ 0 h 733"/>
                    <a:gd name="T34" fmla="*/ 1 w 377"/>
                    <a:gd name="T35" fmla="*/ 0 h 7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733"/>
                    <a:gd name="T56" fmla="*/ 377 w 377"/>
                    <a:gd name="T57" fmla="*/ 733 h 7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733">
                      <a:moveTo>
                        <a:pt x="0" y="0"/>
                      </a:moveTo>
                      <a:lnTo>
                        <a:pt x="21" y="4"/>
                      </a:lnTo>
                      <a:lnTo>
                        <a:pt x="36" y="16"/>
                      </a:lnTo>
                      <a:lnTo>
                        <a:pt x="41" y="34"/>
                      </a:lnTo>
                      <a:lnTo>
                        <a:pt x="46" y="61"/>
                      </a:lnTo>
                      <a:lnTo>
                        <a:pt x="129" y="674"/>
                      </a:lnTo>
                      <a:lnTo>
                        <a:pt x="135" y="709"/>
                      </a:lnTo>
                      <a:lnTo>
                        <a:pt x="142" y="719"/>
                      </a:lnTo>
                      <a:lnTo>
                        <a:pt x="157" y="729"/>
                      </a:lnTo>
                      <a:lnTo>
                        <a:pt x="171" y="733"/>
                      </a:lnTo>
                      <a:lnTo>
                        <a:pt x="190" y="725"/>
                      </a:lnTo>
                      <a:lnTo>
                        <a:pt x="201" y="709"/>
                      </a:lnTo>
                      <a:lnTo>
                        <a:pt x="341" y="57"/>
                      </a:lnTo>
                      <a:lnTo>
                        <a:pt x="343" y="40"/>
                      </a:lnTo>
                      <a:lnTo>
                        <a:pt x="347" y="25"/>
                      </a:lnTo>
                      <a:lnTo>
                        <a:pt x="351" y="15"/>
                      </a:lnTo>
                      <a:lnTo>
                        <a:pt x="362" y="4"/>
                      </a:lnTo>
                      <a:lnTo>
                        <a:pt x="377" y="3"/>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Freeform 23"/>
                <p:cNvSpPr>
                  <a:spLocks/>
                </p:cNvSpPr>
                <p:nvPr/>
              </p:nvSpPr>
              <p:spPr bwMode="auto">
                <a:xfrm>
                  <a:off x="3612" y="3507"/>
                  <a:ext cx="182" cy="122"/>
                </a:xfrm>
                <a:custGeom>
                  <a:avLst/>
                  <a:gdLst>
                    <a:gd name="T0" fmla="*/ 0 w 365"/>
                    <a:gd name="T1" fmla="*/ 0 h 732"/>
                    <a:gd name="T2" fmla="*/ 0 w 365"/>
                    <a:gd name="T3" fmla="*/ 0 h 732"/>
                    <a:gd name="T4" fmla="*/ 0 w 365"/>
                    <a:gd name="T5" fmla="*/ 0 h 732"/>
                    <a:gd name="T6" fmla="*/ 0 w 365"/>
                    <a:gd name="T7" fmla="*/ 0 h 732"/>
                    <a:gd name="T8" fmla="*/ 0 w 365"/>
                    <a:gd name="T9" fmla="*/ 0 h 732"/>
                    <a:gd name="T10" fmla="*/ 0 w 365"/>
                    <a:gd name="T11" fmla="*/ 0 h 732"/>
                    <a:gd name="T12" fmla="*/ 0 w 365"/>
                    <a:gd name="T13" fmla="*/ 0 h 732"/>
                    <a:gd name="T14" fmla="*/ 0 w 365"/>
                    <a:gd name="T15" fmla="*/ 0 h 732"/>
                    <a:gd name="T16" fmla="*/ 0 w 365"/>
                    <a:gd name="T17" fmla="*/ 0 h 732"/>
                    <a:gd name="T18" fmla="*/ 0 w 365"/>
                    <a:gd name="T19" fmla="*/ 0 h 732"/>
                    <a:gd name="T20" fmla="*/ 0 w 365"/>
                    <a:gd name="T21" fmla="*/ 0 h 732"/>
                    <a:gd name="T22" fmla="*/ 0 w 365"/>
                    <a:gd name="T23" fmla="*/ 0 h 732"/>
                    <a:gd name="T24" fmla="*/ 0 w 365"/>
                    <a:gd name="T25" fmla="*/ 0 h 732"/>
                    <a:gd name="T26" fmla="*/ 0 w 365"/>
                    <a:gd name="T27" fmla="*/ 0 h 732"/>
                    <a:gd name="T28" fmla="*/ 0 w 365"/>
                    <a:gd name="T29" fmla="*/ 0 h 732"/>
                    <a:gd name="T30" fmla="*/ 0 w 365"/>
                    <a:gd name="T31" fmla="*/ 0 h 732"/>
                    <a:gd name="T32" fmla="*/ 0 w 365"/>
                    <a:gd name="T33" fmla="*/ 0 h 732"/>
                    <a:gd name="T34" fmla="*/ 0 w 365"/>
                    <a:gd name="T35" fmla="*/ 0 h 7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732"/>
                    <a:gd name="T56" fmla="*/ 365 w 365"/>
                    <a:gd name="T57" fmla="*/ 732 h 7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732">
                      <a:moveTo>
                        <a:pt x="0" y="3"/>
                      </a:moveTo>
                      <a:lnTo>
                        <a:pt x="12" y="5"/>
                      </a:lnTo>
                      <a:lnTo>
                        <a:pt x="25" y="18"/>
                      </a:lnTo>
                      <a:lnTo>
                        <a:pt x="29" y="33"/>
                      </a:lnTo>
                      <a:lnTo>
                        <a:pt x="34" y="60"/>
                      </a:lnTo>
                      <a:lnTo>
                        <a:pt x="115" y="673"/>
                      </a:lnTo>
                      <a:lnTo>
                        <a:pt x="123" y="708"/>
                      </a:lnTo>
                      <a:lnTo>
                        <a:pt x="130" y="718"/>
                      </a:lnTo>
                      <a:lnTo>
                        <a:pt x="145" y="728"/>
                      </a:lnTo>
                      <a:lnTo>
                        <a:pt x="159" y="732"/>
                      </a:lnTo>
                      <a:lnTo>
                        <a:pt x="178" y="724"/>
                      </a:lnTo>
                      <a:lnTo>
                        <a:pt x="189" y="708"/>
                      </a:lnTo>
                      <a:lnTo>
                        <a:pt x="327" y="56"/>
                      </a:lnTo>
                      <a:lnTo>
                        <a:pt x="331" y="39"/>
                      </a:lnTo>
                      <a:lnTo>
                        <a:pt x="335" y="24"/>
                      </a:lnTo>
                      <a:lnTo>
                        <a:pt x="339" y="14"/>
                      </a:lnTo>
                      <a:lnTo>
                        <a:pt x="350" y="5"/>
                      </a:lnTo>
                      <a:lnTo>
                        <a:pt x="365" y="0"/>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Freeform 24"/>
                <p:cNvSpPr>
                  <a:spLocks/>
                </p:cNvSpPr>
                <p:nvPr/>
              </p:nvSpPr>
              <p:spPr bwMode="auto">
                <a:xfrm>
                  <a:off x="3794" y="3507"/>
                  <a:ext cx="127" cy="122"/>
                </a:xfrm>
                <a:custGeom>
                  <a:avLst/>
                  <a:gdLst>
                    <a:gd name="T0" fmla="*/ 0 w 253"/>
                    <a:gd name="T1" fmla="*/ 0 h 733"/>
                    <a:gd name="T2" fmla="*/ 1 w 253"/>
                    <a:gd name="T3" fmla="*/ 0 h 733"/>
                    <a:gd name="T4" fmla="*/ 1 w 253"/>
                    <a:gd name="T5" fmla="*/ 0 h 733"/>
                    <a:gd name="T6" fmla="*/ 1 w 253"/>
                    <a:gd name="T7" fmla="*/ 0 h 733"/>
                    <a:gd name="T8" fmla="*/ 1 w 253"/>
                    <a:gd name="T9" fmla="*/ 0 h 733"/>
                    <a:gd name="T10" fmla="*/ 1 w 253"/>
                    <a:gd name="T11" fmla="*/ 0 h 733"/>
                    <a:gd name="T12" fmla="*/ 1 w 253"/>
                    <a:gd name="T13" fmla="*/ 0 h 733"/>
                    <a:gd name="T14" fmla="*/ 1 w 253"/>
                    <a:gd name="T15" fmla="*/ 0 h 733"/>
                    <a:gd name="T16" fmla="*/ 1 w 253"/>
                    <a:gd name="T17" fmla="*/ 0 h 733"/>
                    <a:gd name="T18" fmla="*/ 1 w 253"/>
                    <a:gd name="T19" fmla="*/ 0 h 733"/>
                    <a:gd name="T20" fmla="*/ 1 w 253"/>
                    <a:gd name="T21" fmla="*/ 0 h 733"/>
                    <a:gd name="T22" fmla="*/ 1 w 253"/>
                    <a:gd name="T23" fmla="*/ 0 h 733"/>
                    <a:gd name="T24" fmla="*/ 1 w 253"/>
                    <a:gd name="T25" fmla="*/ 0 h 7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
                    <a:gd name="T40" fmla="*/ 0 h 733"/>
                    <a:gd name="T41" fmla="*/ 253 w 253"/>
                    <a:gd name="T42" fmla="*/ 733 h 7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 h="733">
                      <a:moveTo>
                        <a:pt x="0" y="0"/>
                      </a:moveTo>
                      <a:lnTo>
                        <a:pt x="21" y="4"/>
                      </a:lnTo>
                      <a:lnTo>
                        <a:pt x="36" y="16"/>
                      </a:lnTo>
                      <a:lnTo>
                        <a:pt x="41" y="34"/>
                      </a:lnTo>
                      <a:lnTo>
                        <a:pt x="46" y="61"/>
                      </a:lnTo>
                      <a:lnTo>
                        <a:pt x="127" y="674"/>
                      </a:lnTo>
                      <a:lnTo>
                        <a:pt x="134" y="709"/>
                      </a:lnTo>
                      <a:lnTo>
                        <a:pt x="141" y="719"/>
                      </a:lnTo>
                      <a:lnTo>
                        <a:pt x="157" y="729"/>
                      </a:lnTo>
                      <a:lnTo>
                        <a:pt x="171" y="733"/>
                      </a:lnTo>
                      <a:lnTo>
                        <a:pt x="188" y="725"/>
                      </a:lnTo>
                      <a:lnTo>
                        <a:pt x="199" y="709"/>
                      </a:lnTo>
                      <a:lnTo>
                        <a:pt x="253" y="393"/>
                      </a:lnTo>
                    </a:path>
                  </a:pathLst>
                </a:custGeom>
                <a:noFill/>
                <a:ln w="38100">
                  <a:solidFill>
                    <a:srgbClr val="40FF4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26"/>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Mayday Call</a:t>
            </a:r>
          </a:p>
        </p:txBody>
      </p:sp>
      <p:sp>
        <p:nvSpPr>
          <p:cNvPr id="204804" name="Rectangle 1028"/>
          <p:cNvSpPr>
            <a:spLocks noGrp="1" noChangeArrowheads="1"/>
          </p:cNvSpPr>
          <p:nvPr>
            <p:ph idx="1"/>
          </p:nvPr>
        </p:nvSpPr>
        <p:spPr/>
        <p:txBody>
          <a:bodyPr/>
          <a:lstStyle/>
          <a:p>
            <a:pPr eaLnBrk="1" hangingPunct="1"/>
            <a:r>
              <a:rPr lang="en-US" altLang="en-US" b="0" dirty="0" smtClean="0">
                <a:solidFill>
                  <a:schemeClr val="accent4">
                    <a:lumMod val="10000"/>
                  </a:schemeClr>
                </a:solidFill>
              </a:rPr>
              <a:t>Use when </a:t>
            </a:r>
            <a:r>
              <a:rPr lang="en-US" altLang="en-US" b="0" dirty="0" smtClean="0">
                <a:solidFill>
                  <a:srgbClr val="FF0000"/>
                </a:solidFill>
              </a:rPr>
              <a:t>risk to life </a:t>
            </a:r>
            <a:r>
              <a:rPr lang="en-US" altLang="en-US" b="0" dirty="0" smtClean="0">
                <a:solidFill>
                  <a:schemeClr val="accent4">
                    <a:lumMod val="10000"/>
                  </a:schemeClr>
                </a:solidFill>
              </a:rPr>
              <a:t>exists</a:t>
            </a:r>
          </a:p>
          <a:p>
            <a:pPr eaLnBrk="1" hangingPunct="1"/>
            <a:r>
              <a:rPr lang="en-US" altLang="en-US" b="0" dirty="0" smtClean="0">
                <a:solidFill>
                  <a:schemeClr val="accent4">
                    <a:lumMod val="10000"/>
                  </a:schemeClr>
                </a:solidFill>
              </a:rPr>
              <a:t>Call on Channel 16</a:t>
            </a:r>
          </a:p>
          <a:p>
            <a:pPr eaLnBrk="1" hangingPunct="1"/>
            <a:r>
              <a:rPr lang="en-US" altLang="en-US" b="0" dirty="0" smtClean="0">
                <a:solidFill>
                  <a:schemeClr val="accent4">
                    <a:lumMod val="10000"/>
                  </a:schemeClr>
                </a:solidFill>
              </a:rPr>
              <a:t>Call format:</a:t>
            </a:r>
          </a:p>
          <a:p>
            <a:pPr lvl="1" eaLnBrk="1" hangingPunct="1"/>
            <a:r>
              <a:rPr lang="en-US" altLang="en-US" i="1" dirty="0" smtClean="0">
                <a:solidFill>
                  <a:schemeClr val="accent4">
                    <a:lumMod val="10000"/>
                  </a:schemeClr>
                </a:solidFill>
              </a:rPr>
              <a:t>“Mayday, Mayday, Mayday”</a:t>
            </a:r>
          </a:p>
          <a:p>
            <a:pPr lvl="1" eaLnBrk="1" hangingPunct="1"/>
            <a:r>
              <a:rPr lang="en-US" altLang="en-US" i="1" dirty="0" smtClean="0">
                <a:solidFill>
                  <a:schemeClr val="accent4">
                    <a:lumMod val="10000"/>
                  </a:schemeClr>
                </a:solidFill>
              </a:rPr>
              <a:t>“This Is (Name Of Your Boat)”</a:t>
            </a:r>
          </a:p>
          <a:p>
            <a:pPr lvl="1" eaLnBrk="1" hangingPunct="1"/>
            <a:r>
              <a:rPr lang="en-US" altLang="en-US" i="1" dirty="0" smtClean="0">
                <a:solidFill>
                  <a:schemeClr val="accent4">
                    <a:lumMod val="10000"/>
                  </a:schemeClr>
                </a:solidFill>
              </a:rPr>
              <a:t>State Location, Nature Of Problem, Number Of POB, Describe Boat And Condition</a:t>
            </a:r>
          </a:p>
          <a:p>
            <a:pPr lvl="1" eaLnBrk="1" hangingPunct="1"/>
            <a:r>
              <a:rPr lang="en-US" altLang="en-US" i="1" dirty="0" smtClean="0">
                <a:solidFill>
                  <a:schemeClr val="accent4">
                    <a:lumMod val="10000"/>
                  </a:schemeClr>
                </a:solidFill>
              </a:rPr>
              <a:t>“This Is (Name Of Your Boat), Over”</a:t>
            </a:r>
          </a:p>
        </p:txBody>
      </p:sp>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D004156-ED76-4EAC-97FB-0F296E9869F6}"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45</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Urgency, Safety &amp; MARB</a:t>
            </a:r>
          </a:p>
        </p:txBody>
      </p:sp>
      <p:sp>
        <p:nvSpPr>
          <p:cNvPr id="1029" name="Rectangle 4"/>
          <p:cNvSpPr>
            <a:spLocks noGrp="1" noChangeArrowheads="1"/>
          </p:cNvSpPr>
          <p:nvPr>
            <p:ph idx="1"/>
          </p:nvPr>
        </p:nvSpPr>
        <p:spPr/>
        <p:txBody>
          <a:bodyPr/>
          <a:lstStyle/>
          <a:p>
            <a:pPr eaLnBrk="1" hangingPunct="1"/>
            <a:r>
              <a:rPr lang="en-US" altLang="en-US" b="0" dirty="0" smtClean="0">
                <a:solidFill>
                  <a:schemeClr val="accent4">
                    <a:lumMod val="10000"/>
                  </a:schemeClr>
                </a:solidFill>
              </a:rPr>
              <a:t>Urgency -  </a:t>
            </a:r>
            <a:r>
              <a:rPr lang="en-US" altLang="en-US" b="0" i="1" dirty="0" smtClean="0">
                <a:solidFill>
                  <a:schemeClr val="accent4">
                    <a:lumMod val="10000"/>
                  </a:schemeClr>
                </a:solidFill>
              </a:rPr>
              <a:t>Pan – Pan  </a:t>
            </a:r>
            <a:r>
              <a:rPr lang="en-US" altLang="en-US" sz="2400" b="0" i="1" dirty="0" smtClean="0">
                <a:solidFill>
                  <a:schemeClr val="accent4">
                    <a:lumMod val="10000"/>
                  </a:schemeClr>
                </a:solidFill>
              </a:rPr>
              <a:t>(</a:t>
            </a:r>
            <a:r>
              <a:rPr lang="en-US" altLang="en-US" sz="2400" b="0" i="1" dirty="0" err="1" smtClean="0">
                <a:solidFill>
                  <a:schemeClr val="accent4">
                    <a:lumMod val="10000"/>
                  </a:schemeClr>
                </a:solidFill>
              </a:rPr>
              <a:t>Pahn</a:t>
            </a:r>
            <a:r>
              <a:rPr lang="en-US" altLang="en-US" sz="2400" b="0" i="1" dirty="0" smtClean="0">
                <a:solidFill>
                  <a:schemeClr val="accent4">
                    <a:lumMod val="10000"/>
                  </a:schemeClr>
                </a:solidFill>
              </a:rPr>
              <a:t> -</a:t>
            </a:r>
            <a:r>
              <a:rPr lang="en-US" altLang="en-US" sz="2400" b="0" i="1" dirty="0" err="1" smtClean="0">
                <a:solidFill>
                  <a:schemeClr val="accent4">
                    <a:lumMod val="10000"/>
                  </a:schemeClr>
                </a:solidFill>
              </a:rPr>
              <a:t>Pahn</a:t>
            </a:r>
            <a:r>
              <a:rPr lang="en-US" altLang="en-US" sz="2400" b="0" i="1" dirty="0" smtClean="0">
                <a:solidFill>
                  <a:schemeClr val="accent4">
                    <a:lumMod val="10000"/>
                  </a:schemeClr>
                </a:solidFill>
              </a:rPr>
              <a:t>)</a:t>
            </a:r>
          </a:p>
          <a:p>
            <a:pPr lvl="1" eaLnBrk="1" hangingPunct="1"/>
            <a:r>
              <a:rPr lang="en-US" altLang="en-US" dirty="0" smtClean="0">
                <a:solidFill>
                  <a:schemeClr val="accent4">
                    <a:lumMod val="10000"/>
                  </a:schemeClr>
                </a:solidFill>
              </a:rPr>
              <a:t>  Safety of a vessel or person is in jeopardy </a:t>
            </a:r>
            <a:r>
              <a:rPr lang="en-US" altLang="en-US" sz="2400" dirty="0" smtClean="0">
                <a:solidFill>
                  <a:schemeClr val="accent4">
                    <a:lumMod val="10000"/>
                  </a:schemeClr>
                </a:solidFill>
              </a:rPr>
              <a:t>(e.g., looking for overdue vessel, approaching storm)</a:t>
            </a:r>
            <a:r>
              <a:rPr lang="en-US" altLang="en-US" dirty="0" smtClean="0">
                <a:solidFill>
                  <a:schemeClr val="accent4">
                    <a:lumMod val="10000"/>
                  </a:schemeClr>
                </a:solidFill>
              </a:rPr>
              <a:t> </a:t>
            </a:r>
          </a:p>
          <a:p>
            <a:pPr eaLnBrk="1" hangingPunct="1"/>
            <a:r>
              <a:rPr lang="en-US" altLang="en-US" b="0" dirty="0" smtClean="0">
                <a:solidFill>
                  <a:schemeClr val="accent4">
                    <a:lumMod val="10000"/>
                  </a:schemeClr>
                </a:solidFill>
              </a:rPr>
              <a:t>Safety -     </a:t>
            </a:r>
            <a:r>
              <a:rPr lang="en-US" altLang="en-US" b="0" i="1" dirty="0" smtClean="0">
                <a:solidFill>
                  <a:schemeClr val="accent4">
                    <a:lumMod val="10000"/>
                  </a:schemeClr>
                </a:solidFill>
              </a:rPr>
              <a:t>Security  </a:t>
            </a:r>
            <a:r>
              <a:rPr lang="en-US" altLang="en-US" sz="2400" b="0" i="1" dirty="0" smtClean="0">
                <a:solidFill>
                  <a:schemeClr val="accent4">
                    <a:lumMod val="10000"/>
                  </a:schemeClr>
                </a:solidFill>
              </a:rPr>
              <a:t>(Say-cur-</a:t>
            </a:r>
            <a:r>
              <a:rPr lang="en-US" altLang="en-US" sz="2400" b="0" i="1" dirty="0" err="1" smtClean="0">
                <a:solidFill>
                  <a:schemeClr val="accent4">
                    <a:lumMod val="10000"/>
                  </a:schemeClr>
                </a:solidFill>
              </a:rPr>
              <a:t>i</a:t>
            </a:r>
            <a:r>
              <a:rPr lang="en-US" altLang="en-US" sz="2400" b="0" i="1" dirty="0" smtClean="0">
                <a:solidFill>
                  <a:schemeClr val="accent4">
                    <a:lumMod val="10000"/>
                  </a:schemeClr>
                </a:solidFill>
              </a:rPr>
              <a:t>-</a:t>
            </a:r>
            <a:r>
              <a:rPr lang="en-US" altLang="en-US" sz="2400" b="0" i="1" dirty="0" err="1" smtClean="0">
                <a:solidFill>
                  <a:schemeClr val="accent4">
                    <a:lumMod val="10000"/>
                  </a:schemeClr>
                </a:solidFill>
              </a:rPr>
              <a:t>tay</a:t>
            </a:r>
            <a:r>
              <a:rPr lang="en-US" altLang="en-US" sz="2400" b="0" i="1" dirty="0" smtClean="0">
                <a:solidFill>
                  <a:schemeClr val="accent4">
                    <a:lumMod val="10000"/>
                  </a:schemeClr>
                </a:solidFill>
              </a:rPr>
              <a:t>)</a:t>
            </a:r>
          </a:p>
          <a:p>
            <a:pPr lvl="1" eaLnBrk="1" hangingPunct="1"/>
            <a:r>
              <a:rPr lang="en-US" altLang="en-US" i="1" dirty="0" smtClean="0">
                <a:solidFill>
                  <a:schemeClr val="accent4">
                    <a:lumMod val="10000"/>
                  </a:schemeClr>
                </a:solidFill>
              </a:rPr>
              <a:t> </a:t>
            </a:r>
            <a:r>
              <a:rPr lang="en-US" altLang="en-US" dirty="0" smtClean="0">
                <a:solidFill>
                  <a:schemeClr val="accent4">
                    <a:lumMod val="10000"/>
                  </a:schemeClr>
                </a:solidFill>
              </a:rPr>
              <a:t>Navigation hazards </a:t>
            </a:r>
            <a:r>
              <a:rPr lang="en-US" altLang="en-US" sz="2400" dirty="0" smtClean="0">
                <a:solidFill>
                  <a:schemeClr val="accent4">
                    <a:lumMod val="10000"/>
                  </a:schemeClr>
                </a:solidFill>
              </a:rPr>
              <a:t>(e.g., floating log)</a:t>
            </a:r>
            <a:r>
              <a:rPr lang="en-US" altLang="en-US" sz="2400" i="1" dirty="0" smtClean="0">
                <a:solidFill>
                  <a:schemeClr val="accent4">
                    <a:lumMod val="10000"/>
                  </a:schemeClr>
                </a:solidFill>
              </a:rPr>
              <a:t>  </a:t>
            </a:r>
          </a:p>
          <a:p>
            <a:pPr eaLnBrk="1" hangingPunct="1"/>
            <a:r>
              <a:rPr lang="en-US" altLang="en-US" b="0" dirty="0" smtClean="0">
                <a:solidFill>
                  <a:schemeClr val="accent4">
                    <a:lumMod val="10000"/>
                  </a:schemeClr>
                </a:solidFill>
              </a:rPr>
              <a:t>Marine Assistance Request Broadcast</a:t>
            </a:r>
            <a:endParaRPr lang="en-US" altLang="en-US" dirty="0" smtClean="0">
              <a:solidFill>
                <a:schemeClr val="accent4">
                  <a:lumMod val="10000"/>
                </a:schemeClr>
              </a:solidFill>
            </a:endParaRPr>
          </a:p>
          <a:p>
            <a:pPr lvl="1" eaLnBrk="1" hangingPunct="1"/>
            <a:r>
              <a:rPr lang="en-US" altLang="en-US" dirty="0" smtClean="0">
                <a:solidFill>
                  <a:schemeClr val="accent4">
                    <a:lumMod val="10000"/>
                  </a:schemeClr>
                </a:solidFill>
              </a:rPr>
              <a:t>CG invites nearby boaters to assist a vessel with a non-distress problem</a:t>
            </a:r>
          </a:p>
        </p:txBody>
      </p:sp>
      <p:sp>
        <p:nvSpPr>
          <p:cNvPr id="491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6D703C2-0598-48D2-85EE-0440F291A6A6}"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46</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EPIRB</a:t>
            </a:r>
          </a:p>
        </p:txBody>
      </p:sp>
      <p:sp>
        <p:nvSpPr>
          <p:cNvPr id="50180" name="Rectangle 4"/>
          <p:cNvSpPr>
            <a:spLocks noGrp="1" noChangeArrowheads="1"/>
          </p:cNvSpPr>
          <p:nvPr>
            <p:ph idx="1"/>
          </p:nvPr>
        </p:nvSpPr>
        <p:spPr/>
        <p:txBody>
          <a:bodyPr/>
          <a:lstStyle/>
          <a:p>
            <a:r>
              <a:rPr lang="en-US" altLang="en-US" b="0" dirty="0" smtClean="0">
                <a:solidFill>
                  <a:schemeClr val="accent4">
                    <a:lumMod val="10000"/>
                  </a:schemeClr>
                </a:solidFill>
              </a:rPr>
              <a:t>Sends your location when activated</a:t>
            </a:r>
          </a:p>
          <a:p>
            <a:r>
              <a:rPr lang="en-US" altLang="en-US" b="0" dirty="0" smtClean="0">
                <a:solidFill>
                  <a:schemeClr val="accent4">
                    <a:lumMod val="10000"/>
                  </a:schemeClr>
                </a:solidFill>
              </a:rPr>
              <a:t>Registration info identifies who you are</a:t>
            </a:r>
          </a:p>
          <a:p>
            <a:r>
              <a:rPr lang="en-US" altLang="en-US" b="0" dirty="0" smtClean="0">
                <a:solidFill>
                  <a:schemeClr val="accent4">
                    <a:lumMod val="10000"/>
                  </a:schemeClr>
                </a:solidFill>
              </a:rPr>
              <a:t>Manually or automatically activated</a:t>
            </a:r>
          </a:p>
          <a:p>
            <a:r>
              <a:rPr lang="en-US" altLang="en-US" b="0" dirty="0" smtClean="0">
                <a:solidFill>
                  <a:schemeClr val="accent4">
                    <a:lumMod val="10000"/>
                  </a:schemeClr>
                </a:solidFill>
              </a:rPr>
              <a:t>Can be rented for short periods </a:t>
            </a:r>
          </a:p>
          <a:p>
            <a:r>
              <a:rPr lang="en-US" altLang="en-US" b="0" dirty="0" smtClean="0">
                <a:solidFill>
                  <a:schemeClr val="accent4">
                    <a:lumMod val="10000"/>
                  </a:schemeClr>
                </a:solidFill>
              </a:rPr>
              <a:t>PLB</a:t>
            </a:r>
          </a:p>
          <a:p>
            <a:pPr eaLnBrk="1" hangingPunct="1"/>
            <a:endParaRPr lang="en-US" altLang="en-US" b="0" dirty="0" smtClean="0">
              <a:solidFill>
                <a:schemeClr val="accent4">
                  <a:lumMod val="10000"/>
                </a:schemeClr>
              </a:solidFill>
            </a:endParaRPr>
          </a:p>
        </p:txBody>
      </p:sp>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E60C781-E671-4A53-BEBE-8F6285EFF665}"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47</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50181" name="Picture 4" descr="File:Sbeacon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575" y="408305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EPIRB/PLB</a:t>
            </a:r>
          </a:p>
        </p:txBody>
      </p:sp>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1B9078A-9202-4101-8347-A421397F5D8F}"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48</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51204" name="Picture 2" descr="How PLB Rescues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1455324"/>
            <a:ext cx="4800600" cy="50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724400" y="33528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06" name="TextBox 8"/>
          <p:cNvSpPr txBox="1">
            <a:spLocks noChangeArrowheads="1"/>
          </p:cNvSpPr>
          <p:nvPr/>
        </p:nvSpPr>
        <p:spPr bwMode="auto">
          <a:xfrm>
            <a:off x="1327150" y="2030412"/>
            <a:ext cx="1295400" cy="923925"/>
          </a:xfrm>
          <a:prstGeom prst="rect">
            <a:avLst/>
          </a:prstGeom>
          <a:solidFill>
            <a:schemeClr val="tx1"/>
          </a:solidFill>
          <a:ln>
            <a:noFill/>
          </a:ln>
          <a:extLst/>
        </p:spPr>
        <p:txBody>
          <a:bodyPr>
            <a:spAutoFit/>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solidFill>
                  <a:schemeClr val="accent4">
                    <a:lumMod val="10000"/>
                  </a:schemeClr>
                </a:solidFill>
              </a:rPr>
              <a:t>Boater in trouble</a:t>
            </a:r>
          </a:p>
          <a:p>
            <a:pPr algn="ctr" eaLnBrk="1" hangingPunct="1">
              <a:spcBef>
                <a:spcPct val="0"/>
              </a:spcBef>
              <a:buFontTx/>
              <a:buNone/>
            </a:pPr>
            <a:endParaRPr lang="en-US" altLang="en-US" sz="1800" dirty="0">
              <a:solidFill>
                <a:schemeClr val="accent4">
                  <a:lumMod val="10000"/>
                </a:schemeClr>
              </a:solidFill>
            </a:endParaRPr>
          </a:p>
        </p:txBody>
      </p:sp>
      <p:sp>
        <p:nvSpPr>
          <p:cNvPr id="7" name="10-Point Star 6"/>
          <p:cNvSpPr/>
          <p:nvPr/>
        </p:nvSpPr>
        <p:spPr>
          <a:xfrm>
            <a:off x="1241425" y="1573212"/>
            <a:ext cx="1524000" cy="1447800"/>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52228" name="Rectangle 3"/>
          <p:cNvSpPr>
            <a:spLocks noGrp="1" noChangeArrowheads="1"/>
          </p:cNvSpPr>
          <p:nvPr>
            <p:ph idx="1"/>
          </p:nvPr>
        </p:nvSpPr>
        <p:spPr>
          <a:xfrm>
            <a:off x="457200" y="1524001"/>
            <a:ext cx="8229600" cy="1828799"/>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Integrating Your Electronics</a:t>
            </a:r>
          </a:p>
        </p:txBody>
      </p:sp>
      <p:sp>
        <p:nvSpPr>
          <p:cNvPr id="522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2341EB5-AB07-4927-BEFF-ED0C5F7F1F15}"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49</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52229"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7022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Radar Display</a:t>
            </a:r>
          </a:p>
        </p:txBody>
      </p:sp>
      <p:sp>
        <p:nvSpPr>
          <p:cNvPr id="6148" name="Rectangle 3"/>
          <p:cNvSpPr>
            <a:spLocks noGrp="1" noChangeArrowheads="1"/>
          </p:cNvSpPr>
          <p:nvPr>
            <p:ph idx="1"/>
          </p:nvPr>
        </p:nvSpPr>
        <p:spPr/>
        <p:txBody>
          <a:bodyPr/>
          <a:lstStyle/>
          <a:p>
            <a:pPr eaLnBrk="1" hangingPunct="1">
              <a:lnSpc>
                <a:spcPct val="90000"/>
              </a:lnSpc>
            </a:pPr>
            <a:r>
              <a:rPr lang="en-US" altLang="en-US" b="0" smtClean="0">
                <a:cs typeface="Times New Roman" panose="02020603050405020304" pitchFamily="18" charset="0"/>
              </a:rPr>
              <a:t>A radar pulse hits object and is reflected back toward the antenna</a:t>
            </a:r>
          </a:p>
          <a:p>
            <a:pPr lvl="1" eaLnBrk="1" hangingPunct="1">
              <a:lnSpc>
                <a:spcPct val="90000"/>
              </a:lnSpc>
            </a:pPr>
            <a:r>
              <a:rPr lang="en-US" altLang="en-US" smtClean="0">
                <a:cs typeface="Times New Roman" panose="02020603050405020304" pitchFamily="18" charset="0"/>
              </a:rPr>
              <a:t>Metal is better than wood </a:t>
            </a:r>
          </a:p>
          <a:p>
            <a:pPr lvl="1" eaLnBrk="1" hangingPunct="1">
              <a:lnSpc>
                <a:spcPct val="90000"/>
              </a:lnSpc>
            </a:pPr>
            <a:r>
              <a:rPr lang="en-US" altLang="en-US" smtClean="0">
                <a:cs typeface="Times New Roman" panose="02020603050405020304" pitchFamily="18" charset="0"/>
              </a:rPr>
              <a:t>Fiberglass is slightly better than wood</a:t>
            </a:r>
          </a:p>
          <a:p>
            <a:pPr lvl="1" eaLnBrk="1" hangingPunct="1">
              <a:lnSpc>
                <a:spcPct val="90000"/>
              </a:lnSpc>
            </a:pPr>
            <a:r>
              <a:rPr lang="en-US" altLang="en-US" smtClean="0">
                <a:cs typeface="Times New Roman" panose="02020603050405020304" pitchFamily="18" charset="0"/>
              </a:rPr>
              <a:t>Flat is better than round</a:t>
            </a:r>
            <a:endParaRPr lang="en-US" altLang="en-US" b="1" smtClean="0">
              <a:cs typeface="Times New Roman" panose="02020603050405020304" pitchFamily="18" charset="0"/>
            </a:endParaRPr>
          </a:p>
          <a:p>
            <a:pPr eaLnBrk="1" hangingPunct="1">
              <a:lnSpc>
                <a:spcPct val="90000"/>
              </a:lnSpc>
              <a:buFontTx/>
              <a:buNone/>
            </a:pPr>
            <a:endParaRPr lang="en-US" altLang="en-US" b="0" smtClean="0">
              <a:cs typeface="Times New Roman" panose="02020603050405020304" pitchFamily="18" charset="0"/>
            </a:endParaRPr>
          </a:p>
          <a:p>
            <a:pPr eaLnBrk="1" hangingPunct="1">
              <a:lnSpc>
                <a:spcPct val="90000"/>
              </a:lnSpc>
            </a:pPr>
            <a:r>
              <a:rPr lang="en-US" altLang="en-US" b="0" smtClean="0">
                <a:cs typeface="Times New Roman" panose="02020603050405020304" pitchFamily="18" charset="0"/>
              </a:rPr>
              <a:t>Echo – returning pulse</a:t>
            </a:r>
          </a:p>
          <a:p>
            <a:pPr eaLnBrk="1" hangingPunct="1">
              <a:lnSpc>
                <a:spcPct val="90000"/>
              </a:lnSpc>
            </a:pPr>
            <a:endParaRPr lang="en-US" altLang="en-US" b="0" smtClean="0">
              <a:cs typeface="Times New Roman" panose="02020603050405020304" pitchFamily="18" charset="0"/>
            </a:endParaRPr>
          </a:p>
          <a:p>
            <a:pPr eaLnBrk="1" hangingPunct="1">
              <a:lnSpc>
                <a:spcPct val="90000"/>
              </a:lnSpc>
            </a:pPr>
            <a:r>
              <a:rPr lang="en-US" altLang="en-US" b="0" smtClean="0">
                <a:cs typeface="Times New Roman" panose="02020603050405020304" pitchFamily="18" charset="0"/>
              </a:rPr>
              <a:t>Targets – images resulting from echoes</a:t>
            </a:r>
          </a:p>
        </p:txBody>
      </p:sp>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F425E88-A188-44FB-812B-9254EA0D73EA}"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0" y="129382"/>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Instrument Integration</a:t>
            </a:r>
          </a:p>
        </p:txBody>
      </p:sp>
      <p:sp>
        <p:nvSpPr>
          <p:cNvPr id="53252" name="Rectangle 3"/>
          <p:cNvSpPr>
            <a:spLocks noGrp="1" noChangeArrowheads="1"/>
          </p:cNvSpPr>
          <p:nvPr>
            <p:ph idx="1"/>
          </p:nvPr>
        </p:nvSpPr>
        <p:spPr>
          <a:xfrm>
            <a:off x="152400" y="1524000"/>
            <a:ext cx="8534400" cy="4602163"/>
          </a:xfrm>
        </p:spPr>
        <p:txBody>
          <a:bodyPr/>
          <a:lstStyle/>
          <a:p>
            <a:r>
              <a:rPr lang="en-US" altLang="en-US" b="0" dirty="0" smtClean="0">
                <a:cs typeface="Times New Roman" panose="02020603050405020304" pitchFamily="18" charset="0"/>
              </a:rPr>
              <a:t>All electronic instruments integrated with computer</a:t>
            </a:r>
          </a:p>
          <a:p>
            <a:r>
              <a:rPr lang="en-US" altLang="en-US" b="0" dirty="0" smtClean="0">
                <a:cs typeface="Times New Roman" panose="02020603050405020304" pitchFamily="18" charset="0"/>
              </a:rPr>
              <a:t>All integration with Radar</a:t>
            </a:r>
          </a:p>
        </p:txBody>
      </p:sp>
      <p:sp>
        <p:nvSpPr>
          <p:cNvPr id="532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A9425DE-9536-4B65-997C-AAA4647505B8}"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50</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53253" name="Picture 6" descr="Fig 26-2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5699" y="2209800"/>
            <a:ext cx="375830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bwMode="auto">
          <a:xfrm>
            <a:off x="6400800" y="6445106"/>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 26-2</a:t>
            </a:r>
          </a:p>
        </p:txBody>
      </p:sp>
      <p:sp>
        <p:nvSpPr>
          <p:cNvPr id="53255" name="Rectangle 3"/>
          <p:cNvSpPr>
            <a:spLocks noChangeArrowheads="1"/>
          </p:cNvSpPr>
          <p:nvPr/>
        </p:nvSpPr>
        <p:spPr bwMode="auto">
          <a:xfrm>
            <a:off x="3505200" y="4286626"/>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buFontTx/>
              <a:buNone/>
            </a:pPr>
            <a:r>
              <a:rPr lang="en-US" altLang="en-US" b="0" dirty="0" smtClean="0">
                <a:solidFill>
                  <a:srgbClr val="003366"/>
                </a:solidFill>
                <a:cs typeface="Times New Roman" panose="02020603050405020304" pitchFamily="18" charset="0"/>
              </a:rPr>
              <a:t>NMEA</a:t>
            </a:r>
            <a:endParaRPr lang="en-US" altLang="en-US" b="0" dirty="0">
              <a:solidFill>
                <a:srgbClr val="003366"/>
              </a:solidFill>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Pictur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9763"/>
            <a:ext cx="9144000"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Instrument Integration</a:t>
            </a:r>
          </a:p>
        </p:txBody>
      </p:sp>
      <p:sp>
        <p:nvSpPr>
          <p:cNvPr id="54276" name="Oval 5"/>
          <p:cNvSpPr>
            <a:spLocks noChangeArrowheads="1"/>
          </p:cNvSpPr>
          <p:nvPr/>
        </p:nvSpPr>
        <p:spPr bwMode="auto">
          <a:xfrm>
            <a:off x="7848600" y="4495800"/>
            <a:ext cx="762000" cy="685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54277" name="Rectangle 3"/>
          <p:cNvSpPr>
            <a:spLocks noChangeArrowheads="1"/>
          </p:cNvSpPr>
          <p:nvPr/>
        </p:nvSpPr>
        <p:spPr bwMode="auto">
          <a:xfrm>
            <a:off x="5410200" y="1295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buFontTx/>
              <a:buNone/>
            </a:pPr>
            <a:r>
              <a:rPr lang="en-US" altLang="en-US" b="0" smtClean="0">
                <a:solidFill>
                  <a:srgbClr val="003366"/>
                </a:solidFill>
                <a:cs typeface="Times New Roman" panose="02020603050405020304" pitchFamily="18" charset="0"/>
              </a:rPr>
              <a:t>NMEA </a:t>
            </a:r>
            <a:r>
              <a:rPr lang="en-US" altLang="en-US" b="0">
                <a:solidFill>
                  <a:srgbClr val="003366"/>
                </a:solidFill>
                <a:cs typeface="Times New Roman" panose="02020603050405020304" pitchFamily="18" charset="0"/>
              </a:rPr>
              <a:t>2000</a:t>
            </a:r>
          </a:p>
        </p:txBody>
      </p:sp>
      <p:sp>
        <p:nvSpPr>
          <p:cNvPr id="7" name="Rectangle 6"/>
          <p:cNvSpPr/>
          <p:nvPr/>
        </p:nvSpPr>
        <p:spPr>
          <a:xfrm>
            <a:off x="8610600" y="6019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A Final Few Words</a:t>
            </a:r>
          </a:p>
        </p:txBody>
      </p:sp>
      <p:sp>
        <p:nvSpPr>
          <p:cNvPr id="198659" name="Rectangle 3"/>
          <p:cNvSpPr>
            <a:spLocks noGrp="1" noChangeArrowheads="1"/>
          </p:cNvSpPr>
          <p:nvPr>
            <p:ph idx="1"/>
          </p:nvPr>
        </p:nvSpPr>
        <p:spPr/>
        <p:txBody>
          <a:bodyPr/>
          <a:lstStyle/>
          <a:p>
            <a:pPr>
              <a:buFontTx/>
              <a:buNone/>
              <a:defRPr/>
            </a:pPr>
            <a:r>
              <a:rPr lang="en-US" b="0" dirty="0" smtClean="0">
                <a:solidFill>
                  <a:schemeClr val="accent4">
                    <a:lumMod val="10000"/>
                  </a:schemeClr>
                </a:solidFill>
                <a:cs typeface="Times New Roman" pitchFamily="18" charset="0"/>
              </a:rPr>
              <a:t>All of this electronic equipment can make piloting safer and easier</a:t>
            </a:r>
          </a:p>
          <a:p>
            <a:pPr>
              <a:buFontTx/>
              <a:buNone/>
              <a:defRPr/>
            </a:pPr>
            <a:r>
              <a:rPr lang="en-US" dirty="0" smtClean="0">
                <a:solidFill>
                  <a:schemeClr val="accent4">
                    <a:lumMod val="10000"/>
                  </a:schemeClr>
                </a:solidFill>
                <a:cs typeface="Times New Roman" pitchFamily="18" charset="0"/>
              </a:rPr>
              <a:t>       BUT . . .</a:t>
            </a:r>
          </a:p>
          <a:p>
            <a:pPr marL="1143000" indent="-280988">
              <a:defRPr/>
            </a:pPr>
            <a:r>
              <a:rPr lang="en-US" dirty="0" smtClean="0">
                <a:solidFill>
                  <a:schemeClr val="accent4">
                    <a:lumMod val="10000"/>
                  </a:schemeClr>
                </a:solidFill>
                <a:cs typeface="Times New Roman" pitchFamily="18" charset="0"/>
              </a:rPr>
              <a:t>Plan the voyage</a:t>
            </a:r>
          </a:p>
          <a:p>
            <a:pPr marL="1143000" indent="-280988">
              <a:defRPr/>
            </a:pPr>
            <a:r>
              <a:rPr lang="en-US" dirty="0" smtClean="0">
                <a:solidFill>
                  <a:schemeClr val="accent4">
                    <a:lumMod val="10000"/>
                  </a:schemeClr>
                </a:solidFill>
                <a:cs typeface="Times New Roman" pitchFamily="18" charset="0"/>
              </a:rPr>
              <a:t>Navigate underway</a:t>
            </a:r>
          </a:p>
          <a:p>
            <a:pPr marL="1143000" indent="-280988">
              <a:defRPr/>
            </a:pPr>
            <a:r>
              <a:rPr lang="en-US" dirty="0" smtClean="0">
                <a:solidFill>
                  <a:schemeClr val="accent4">
                    <a:lumMod val="10000"/>
                  </a:schemeClr>
                </a:solidFill>
                <a:cs typeface="Times New Roman" pitchFamily="18" charset="0"/>
              </a:rPr>
              <a:t>Keep track &amp; double check</a:t>
            </a:r>
          </a:p>
          <a:p>
            <a:pPr marL="1143000" indent="-280988">
              <a:defRPr/>
            </a:pPr>
            <a:r>
              <a:rPr lang="en-US" dirty="0" smtClean="0">
                <a:solidFill>
                  <a:schemeClr val="accent4">
                    <a:lumMod val="10000"/>
                  </a:schemeClr>
                </a:solidFill>
                <a:cs typeface="Times New Roman" pitchFamily="18" charset="0"/>
              </a:rPr>
              <a:t>Be Careful with the numbers!</a:t>
            </a:r>
          </a:p>
        </p:txBody>
      </p:sp>
      <p:sp>
        <p:nvSpPr>
          <p:cNvPr id="552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891B83F-1814-4D35-AB49-998C4DD261A3}"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52</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56324" name="Rectangle 3"/>
          <p:cNvSpPr>
            <a:spLocks noGrp="1" noChangeArrowheads="1"/>
          </p:cNvSpPr>
          <p:nvPr>
            <p:ph idx="1"/>
          </p:nvPr>
        </p:nvSpPr>
        <p:spPr>
          <a:xfrm>
            <a:off x="457200" y="1524000"/>
            <a:ext cx="8229600" cy="1355725"/>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Additional Slides</a:t>
            </a:r>
          </a:p>
        </p:txBody>
      </p:sp>
      <p:sp>
        <p:nvSpPr>
          <p:cNvPr id="563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55259B1-9CAB-4AE4-AB4B-3007B4FE4303}"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53</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56325"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37898"/>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1524001"/>
            <a:ext cx="8229600" cy="2819400"/>
          </a:xfrm>
        </p:spPr>
        <p:txBody>
          <a:bodyPr anchor="ctr"/>
          <a:lstStyle/>
          <a:p>
            <a:pPr eaLnBrk="1" hangingPunct="1">
              <a:lnSpc>
                <a:spcPct val="80000"/>
              </a:lnSpc>
              <a:spcBef>
                <a:spcPct val="0"/>
              </a:spcBef>
              <a:defRPr/>
            </a:pPr>
            <a:r>
              <a:rPr lang="en-US" sz="3600" dirty="0" smtClean="0">
                <a:solidFill>
                  <a:schemeClr val="accent4">
                    <a:lumMod val="10000"/>
                  </a:schemeClr>
                </a:solidFill>
                <a:latin typeface="Arial" charset="0"/>
                <a:ea typeface="+mj-ea"/>
                <a:cs typeface="Arial" charset="0"/>
              </a:rPr>
              <a:t>Radio Detection And Ranging</a:t>
            </a:r>
          </a:p>
          <a:p>
            <a:pPr eaLnBrk="1" hangingPunct="1">
              <a:lnSpc>
                <a:spcPct val="80000"/>
              </a:lnSpc>
              <a:spcBef>
                <a:spcPct val="0"/>
              </a:spcBef>
              <a:defRPr/>
            </a:pPr>
            <a:endParaRPr lang="en-US" sz="3600" dirty="0" smtClean="0">
              <a:solidFill>
                <a:schemeClr val="accent4">
                  <a:lumMod val="10000"/>
                </a:schemeClr>
              </a:solidFill>
              <a:latin typeface="Arial" charset="0"/>
              <a:ea typeface="+mj-ea"/>
              <a:cs typeface="Arial" charset="0"/>
            </a:endParaRPr>
          </a:p>
          <a:p>
            <a:pPr eaLnBrk="1" hangingPunct="1">
              <a:lnSpc>
                <a:spcPct val="80000"/>
              </a:lnSpc>
              <a:spcBef>
                <a:spcPct val="0"/>
              </a:spcBef>
              <a:defRPr/>
            </a:pPr>
            <a:r>
              <a:rPr lang="en-US" sz="3600" dirty="0" smtClean="0">
                <a:solidFill>
                  <a:schemeClr val="accent4">
                    <a:lumMod val="10000"/>
                  </a:schemeClr>
                </a:solidFill>
                <a:latin typeface="Arial" charset="0"/>
                <a:ea typeface="+mj-ea"/>
                <a:cs typeface="Arial" charset="0"/>
              </a:rPr>
              <a:t>A few more scenarios for discussion</a:t>
            </a:r>
          </a:p>
          <a:p>
            <a:pPr eaLnBrk="1" hangingPunct="1">
              <a:lnSpc>
                <a:spcPct val="80000"/>
              </a:lnSpc>
              <a:spcBef>
                <a:spcPct val="0"/>
              </a:spcBef>
              <a:defRPr/>
            </a:pPr>
            <a:endParaRPr lang="en-US" sz="3600" dirty="0" smtClean="0">
              <a:solidFill>
                <a:schemeClr val="accent4">
                  <a:lumMod val="10000"/>
                </a:schemeClr>
              </a:solidFill>
              <a:latin typeface="Arial" charset="0"/>
              <a:ea typeface="+mj-ea"/>
              <a:cs typeface="Arial" charset="0"/>
            </a:endParaRPr>
          </a:p>
        </p:txBody>
      </p:sp>
      <p:sp>
        <p:nvSpPr>
          <p:cNvPr id="573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581486D-A977-4D2F-A06F-FA8750444333}"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54</a:t>
            </a:fld>
            <a:endParaRPr lang="en-US" altLang="en-US" sz="1000">
              <a:solidFill>
                <a:srgbClr val="003366"/>
              </a:solidFill>
              <a:latin typeface="Comic Sans MS" panose="030F0702030302020204" pitchFamily="66" charset="0"/>
              <a:cs typeface="Times New Roman" panose="02020603050405020304" pitchFamily="18" charset="0"/>
            </a:endParaRPr>
          </a:p>
        </p:txBody>
      </p:sp>
      <p:sp>
        <p:nvSpPr>
          <p:cNvPr id="5" name="Rectangle 2"/>
          <p:cNvSpPr>
            <a:spLocks noGrp="1" noChangeArrowheads="1"/>
          </p:cNvSpPr>
          <p:nvPr>
            <p:ph type="title"/>
          </p:nvPr>
        </p:nvSpPr>
        <p:spPr>
          <a:xfrm>
            <a:off x="457200" y="15240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Scenario 2</a:t>
            </a:r>
          </a:p>
        </p:txBody>
      </p:sp>
      <p:sp>
        <p:nvSpPr>
          <p:cNvPr id="58372" name="Rectangle 3"/>
          <p:cNvSpPr>
            <a:spLocks noGrp="1" noChangeArrowheads="1"/>
          </p:cNvSpPr>
          <p:nvPr>
            <p:ph idx="1"/>
          </p:nvPr>
        </p:nvSpPr>
        <p:spPr/>
        <p:txBody>
          <a:bodyPr/>
          <a:lstStyle/>
          <a:p>
            <a:pPr marL="47625" indent="-47625">
              <a:buFontTx/>
              <a:buNone/>
              <a:defRPr/>
            </a:pPr>
            <a:r>
              <a:rPr lang="en-US" b="0" dirty="0" smtClean="0">
                <a:solidFill>
                  <a:schemeClr val="accent4">
                    <a:lumMod val="10000"/>
                  </a:schemeClr>
                </a:solidFill>
                <a:latin typeface="Arial" charset="0"/>
                <a:cs typeface="Arial" charset="0"/>
              </a:rPr>
              <a:t>I am returning home from a fishing trip. I hear static on my AM radio. I see distant dark clouds in my direction of travel. What can I do to predict if I should continue, or wait where I am, or retreat?</a:t>
            </a:r>
          </a:p>
        </p:txBody>
      </p:sp>
      <p:sp>
        <p:nvSpPr>
          <p:cNvPr id="583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57B7F6C-47AD-4F1A-9BC0-78FFE0F710B2}"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55</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Scenario 2</a:t>
            </a:r>
          </a:p>
        </p:txBody>
      </p:sp>
      <p:sp>
        <p:nvSpPr>
          <p:cNvPr id="59396" name="Rectangle 3"/>
          <p:cNvSpPr>
            <a:spLocks noGrp="1" noChangeArrowheads="1"/>
          </p:cNvSpPr>
          <p:nvPr>
            <p:ph idx="1"/>
          </p:nvPr>
        </p:nvSpPr>
        <p:spPr/>
        <p:txBody>
          <a:bodyPr/>
          <a:lstStyle/>
          <a:p>
            <a:pPr>
              <a:buFontTx/>
              <a:buNone/>
              <a:defRPr/>
            </a:pPr>
            <a:r>
              <a:rPr lang="en-US" sz="2800" b="0" dirty="0" smtClean="0">
                <a:solidFill>
                  <a:schemeClr val="accent4">
                    <a:lumMod val="10000"/>
                  </a:schemeClr>
                </a:solidFill>
                <a:latin typeface="Arial" charset="0"/>
                <a:cs typeface="Arial" charset="0"/>
              </a:rPr>
              <a:t>Answer:  </a:t>
            </a:r>
          </a:p>
          <a:p>
            <a:pPr>
              <a:defRPr/>
            </a:pPr>
            <a:r>
              <a:rPr lang="en-US" sz="2800" b="0" dirty="0" smtClean="0">
                <a:solidFill>
                  <a:schemeClr val="accent4">
                    <a:lumMod val="10000"/>
                  </a:schemeClr>
                </a:solidFill>
                <a:latin typeface="Arial" charset="0"/>
                <a:cs typeface="Arial" charset="0"/>
              </a:rPr>
              <a:t>Listen to severe weather forecasts and storm tracking information on AM or FM radio and marine radio channel 16, and the local marine radio weather channel.  </a:t>
            </a:r>
          </a:p>
          <a:p>
            <a:pPr>
              <a:defRPr/>
            </a:pPr>
            <a:r>
              <a:rPr lang="en-US" sz="2800" b="0" dirty="0" smtClean="0">
                <a:solidFill>
                  <a:schemeClr val="accent4">
                    <a:lumMod val="10000"/>
                  </a:schemeClr>
                </a:solidFill>
                <a:latin typeface="Arial" charset="0"/>
                <a:cs typeface="Arial" charset="0"/>
              </a:rPr>
              <a:t>Using your radar, select a long range and track the movement of the storm.  </a:t>
            </a:r>
          </a:p>
          <a:p>
            <a:pPr>
              <a:defRPr/>
            </a:pPr>
            <a:r>
              <a:rPr lang="en-US" sz="2800" b="0" dirty="0" smtClean="0">
                <a:solidFill>
                  <a:schemeClr val="accent4">
                    <a:lumMod val="10000"/>
                  </a:schemeClr>
                </a:solidFill>
                <a:latin typeface="Arial" charset="0"/>
                <a:cs typeface="Arial" charset="0"/>
              </a:rPr>
              <a:t>Wait, or retreat, until the affects of the storm has passed your position.</a:t>
            </a:r>
          </a:p>
        </p:txBody>
      </p:sp>
      <p:sp>
        <p:nvSpPr>
          <p:cNvPr id="593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B93CE29-97CF-4ACA-ADF6-A35B1D0CA1A4}"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56</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Scenario 3</a:t>
            </a:r>
          </a:p>
        </p:txBody>
      </p:sp>
      <p:sp>
        <p:nvSpPr>
          <p:cNvPr id="60420" name="Rectangle 3"/>
          <p:cNvSpPr>
            <a:spLocks noGrp="1" noChangeArrowheads="1"/>
          </p:cNvSpPr>
          <p:nvPr>
            <p:ph idx="1"/>
          </p:nvPr>
        </p:nvSpPr>
        <p:spPr/>
        <p:txBody>
          <a:bodyPr/>
          <a:lstStyle/>
          <a:p>
            <a:pPr marL="0" indent="0">
              <a:buFontTx/>
              <a:buNone/>
              <a:defRPr/>
            </a:pPr>
            <a:r>
              <a:rPr lang="en-US" b="0" dirty="0" smtClean="0">
                <a:solidFill>
                  <a:schemeClr val="accent4">
                    <a:lumMod val="10000"/>
                  </a:schemeClr>
                </a:solidFill>
                <a:latin typeface="Arial" charset="0"/>
                <a:cs typeface="Arial" charset="0"/>
              </a:rPr>
              <a:t>I am unexpectedly caught in a dense fog.  I know I am near a busy shipping channel where large vessels are limited in their ability to maneuver.  I hear a prolong blast every two minutes.  Earlier the blast sounded distant but now sounds closer.  What can I do?  </a:t>
            </a:r>
          </a:p>
        </p:txBody>
      </p:sp>
      <p:sp>
        <p:nvSpPr>
          <p:cNvPr id="604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C421B53-A4AB-470D-91A8-9CDBB4301821}"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57</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Scenario 3</a:t>
            </a:r>
          </a:p>
        </p:txBody>
      </p:sp>
      <p:sp>
        <p:nvSpPr>
          <p:cNvPr id="61444" name="Rectangle 3"/>
          <p:cNvSpPr>
            <a:spLocks noGrp="1" noChangeArrowheads="1"/>
          </p:cNvSpPr>
          <p:nvPr>
            <p:ph idx="1"/>
          </p:nvPr>
        </p:nvSpPr>
        <p:spPr/>
        <p:txBody>
          <a:bodyPr/>
          <a:lstStyle/>
          <a:p>
            <a:pPr>
              <a:buFontTx/>
              <a:buNone/>
              <a:defRPr/>
            </a:pPr>
            <a:r>
              <a:rPr lang="en-US" sz="2800" b="0" dirty="0" smtClean="0">
                <a:solidFill>
                  <a:schemeClr val="accent4">
                    <a:lumMod val="10000"/>
                  </a:schemeClr>
                </a:solidFill>
                <a:latin typeface="Arial" charset="0"/>
                <a:cs typeface="Arial" charset="0"/>
              </a:rPr>
              <a:t>Answer:  </a:t>
            </a:r>
          </a:p>
          <a:p>
            <a:pPr>
              <a:defRPr/>
            </a:pPr>
            <a:r>
              <a:rPr lang="en-US" sz="2800" b="0" dirty="0" smtClean="0">
                <a:solidFill>
                  <a:schemeClr val="accent4">
                    <a:lumMod val="10000"/>
                  </a:schemeClr>
                </a:solidFill>
                <a:latin typeface="Arial" charset="0"/>
                <a:cs typeface="Arial" charset="0"/>
              </a:rPr>
              <a:t>Try to hail the approaching vessel on marine radio channel 16.  Ask if the vessel has you on their radar and ask directions to keep a safe distance.  </a:t>
            </a:r>
          </a:p>
          <a:p>
            <a:pPr>
              <a:defRPr/>
            </a:pPr>
            <a:r>
              <a:rPr lang="en-US" sz="2800" b="0" dirty="0" smtClean="0">
                <a:solidFill>
                  <a:schemeClr val="accent4">
                    <a:lumMod val="10000"/>
                  </a:schemeClr>
                </a:solidFill>
                <a:latin typeface="Arial" charset="0"/>
                <a:cs typeface="Arial" charset="0"/>
              </a:rPr>
              <a:t>If you have working radar, set the range scale to 1/2 mile.  Monitor the screen and keep a well clear. </a:t>
            </a:r>
          </a:p>
          <a:p>
            <a:pPr>
              <a:defRPr/>
            </a:pPr>
            <a:r>
              <a:rPr lang="en-US" sz="2800" b="0" dirty="0" smtClean="0">
                <a:solidFill>
                  <a:schemeClr val="accent4">
                    <a:lumMod val="10000"/>
                  </a:schemeClr>
                </a:solidFill>
                <a:latin typeface="Arial" charset="0"/>
                <a:cs typeface="Arial" charset="0"/>
              </a:rPr>
              <a:t>Make sure your correct navigation lights are on and the proper horn signals are sounded.  </a:t>
            </a:r>
          </a:p>
        </p:txBody>
      </p:sp>
      <p:sp>
        <p:nvSpPr>
          <p:cNvPr id="614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F3D3A0E-E0BF-4F7E-B17B-F51107F35984}"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58</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Scenario </a:t>
            </a:r>
            <a:r>
              <a:rPr lang="en-US" sz="4400" dirty="0" smtClean="0">
                <a:latin typeface="Arial" charset="0"/>
                <a:cs typeface="Arial" charset="0"/>
              </a:rPr>
              <a:t>3 (</a:t>
            </a:r>
            <a:r>
              <a:rPr lang="en-US" sz="4400" dirty="0" err="1" smtClean="0">
                <a:latin typeface="Arial" charset="0"/>
                <a:cs typeface="Arial" charset="0"/>
              </a:rPr>
              <a:t>cont</a:t>
            </a:r>
            <a:r>
              <a:rPr lang="en-US" sz="4400" dirty="0" smtClean="0">
                <a:latin typeface="Arial" charset="0"/>
                <a:cs typeface="Arial" charset="0"/>
              </a:rPr>
              <a:t>)</a:t>
            </a:r>
            <a:endParaRPr lang="en-US" sz="4400" dirty="0">
              <a:latin typeface="Arial" charset="0"/>
              <a:cs typeface="Arial" charset="0"/>
            </a:endParaRPr>
          </a:p>
        </p:txBody>
      </p:sp>
      <p:sp>
        <p:nvSpPr>
          <p:cNvPr id="62468" name="Rectangle 3"/>
          <p:cNvSpPr>
            <a:spLocks noGrp="1" noChangeArrowheads="1"/>
          </p:cNvSpPr>
          <p:nvPr>
            <p:ph idx="1"/>
          </p:nvPr>
        </p:nvSpPr>
        <p:spPr/>
        <p:txBody>
          <a:bodyPr/>
          <a:lstStyle/>
          <a:p>
            <a:pPr>
              <a:defRPr/>
            </a:pPr>
            <a:r>
              <a:rPr lang="en-US" sz="2800" b="0" dirty="0" smtClean="0">
                <a:solidFill>
                  <a:schemeClr val="accent4">
                    <a:lumMod val="10000"/>
                  </a:schemeClr>
                </a:solidFill>
                <a:latin typeface="Arial" charset="0"/>
                <a:cs typeface="Arial" charset="0"/>
              </a:rPr>
              <a:t>Once you are on safe course away from the large vessel, set your radar range to 1/4 mile and proceed at a safe speed keeping a very sharp lookout by sight and sound. </a:t>
            </a:r>
          </a:p>
        </p:txBody>
      </p:sp>
      <p:sp>
        <p:nvSpPr>
          <p:cNvPr id="624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37C3958-CF23-4C8B-ACE0-1EA752709AC9}"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59</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24113"/>
            <a:ext cx="4625975"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Radar Display</a:t>
            </a:r>
          </a:p>
        </p:txBody>
      </p:sp>
      <p:sp>
        <p:nvSpPr>
          <p:cNvPr id="8197" name="Rectangle 3"/>
          <p:cNvSpPr>
            <a:spLocks noGrp="1" noChangeArrowheads="1"/>
          </p:cNvSpPr>
          <p:nvPr>
            <p:ph idx="1"/>
          </p:nvPr>
        </p:nvSpPr>
        <p:spPr/>
        <p:txBody>
          <a:bodyPr/>
          <a:lstStyle/>
          <a:p>
            <a:pPr eaLnBrk="1" hangingPunct="1">
              <a:lnSpc>
                <a:spcPct val="90000"/>
              </a:lnSpc>
            </a:pPr>
            <a:r>
              <a:rPr lang="en-US" altLang="en-US" b="0" smtClean="0">
                <a:cs typeface="Times New Roman" panose="02020603050405020304" pitchFamily="18" charset="0"/>
              </a:rPr>
              <a:t>Caution!  The image looks different than reality</a:t>
            </a:r>
            <a:endParaRPr lang="en-US" altLang="en-US" smtClean="0">
              <a:cs typeface="Times New Roman" panose="02020603050405020304" pitchFamily="18" charset="0"/>
            </a:endParaRPr>
          </a:p>
          <a:p>
            <a:pPr eaLnBrk="1" hangingPunct="1">
              <a:lnSpc>
                <a:spcPct val="90000"/>
              </a:lnSpc>
            </a:pPr>
            <a:endParaRPr lang="en-US" altLang="en-US" b="0" smtClean="0">
              <a:cs typeface="Times New Roman" panose="02020603050405020304" pitchFamily="18" charset="0"/>
            </a:endParaRPr>
          </a:p>
        </p:txBody>
      </p:sp>
      <p:sp>
        <p:nvSpPr>
          <p:cNvPr id="819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BA184C7-990B-44CA-9EA3-A96B5A1E7CAD}"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6</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8198" name="Picture 11"/>
          <p:cNvPicPr>
            <a:picLocks noChangeAspect="1" noChangeArrowheads="1"/>
          </p:cNvPicPr>
          <p:nvPr/>
        </p:nvPicPr>
        <p:blipFill>
          <a:blip r:embed="rId4">
            <a:extLst>
              <a:ext uri="{28A0092B-C50C-407E-A947-70E740481C1C}">
                <a14:useLocalDpi xmlns:a14="http://schemas.microsoft.com/office/drawing/2010/main" val="0"/>
              </a:ext>
            </a:extLst>
          </a:blip>
          <a:srcRect t="51106"/>
          <a:stretch>
            <a:fillRect/>
          </a:stretch>
        </p:blipFill>
        <p:spPr bwMode="auto">
          <a:xfrm>
            <a:off x="4641850" y="2895600"/>
            <a:ext cx="450215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990600" y="2438400"/>
            <a:ext cx="7772400" cy="533400"/>
          </a:xfrm>
          <a:prstGeom prst="rect">
            <a:avLst/>
          </a:prstGeom>
          <a:noFill/>
          <a:ln w="9525">
            <a:noFill/>
            <a:miter lim="800000"/>
            <a:headEnd/>
            <a:tailEnd/>
          </a:ln>
        </p:spPr>
        <p:txBody>
          <a:bodyPr/>
          <a:lstStyle/>
          <a:p>
            <a:pPr marL="342900" indent="-342900">
              <a:lnSpc>
                <a:spcPct val="90000"/>
              </a:lnSpc>
              <a:spcBef>
                <a:spcPct val="20000"/>
              </a:spcBef>
              <a:defRPr/>
            </a:pPr>
            <a:r>
              <a:rPr lang="en-US" sz="2400" kern="0" dirty="0">
                <a:solidFill>
                  <a:srgbClr val="003366"/>
                </a:solidFill>
                <a:latin typeface="Arial" charset="0"/>
              </a:rPr>
              <a:t>     GPS &amp; Chart			         Radar</a:t>
            </a:r>
            <a:endParaRPr lang="en-US" sz="2400" b="1" kern="0" dirty="0">
              <a:solidFill>
                <a:srgbClr val="003366"/>
              </a:solidFill>
              <a:latin typeface="Arial" charset="0"/>
            </a:endParaRPr>
          </a:p>
          <a:p>
            <a:pPr marL="342900" indent="-342900">
              <a:lnSpc>
                <a:spcPct val="90000"/>
              </a:lnSpc>
              <a:spcBef>
                <a:spcPct val="20000"/>
              </a:spcBef>
              <a:buFontTx/>
              <a:buChar char="•"/>
              <a:defRPr/>
            </a:pPr>
            <a:endParaRPr lang="en-US" sz="2400" kern="0" dirty="0">
              <a:solidFill>
                <a:srgbClr val="003366"/>
              </a:solidFill>
              <a:latin typeface="Arial" charset="0"/>
            </a:endParaRP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Scenario 4</a:t>
            </a:r>
          </a:p>
        </p:txBody>
      </p:sp>
      <p:sp>
        <p:nvSpPr>
          <p:cNvPr id="63492" name="Rectangle 3"/>
          <p:cNvSpPr>
            <a:spLocks noGrp="1" noChangeArrowheads="1"/>
          </p:cNvSpPr>
          <p:nvPr>
            <p:ph idx="1"/>
          </p:nvPr>
        </p:nvSpPr>
        <p:spPr/>
        <p:txBody>
          <a:bodyPr/>
          <a:lstStyle/>
          <a:p>
            <a:pPr marL="0" indent="0">
              <a:buFontTx/>
              <a:buNone/>
              <a:defRPr/>
            </a:pPr>
            <a:r>
              <a:rPr lang="en-US" b="0" dirty="0" smtClean="0">
                <a:solidFill>
                  <a:schemeClr val="accent4">
                    <a:lumMod val="10000"/>
                  </a:schemeClr>
                </a:solidFill>
                <a:latin typeface="Arial" charset="0"/>
                <a:cs typeface="Arial" charset="0"/>
              </a:rPr>
              <a:t>I am returning home and it’s dark and foggy.  My navigation lights and my radar is set on 1/4 mile range.  I’m approaching buoy #1 leading into my channel and according to my radar, a boat is overtaking me, another is heading towards me on my port side, and a third boat is approaching Buoy #1 from my starboard side.  We are all on a collision bearing. What can I do?</a:t>
            </a:r>
          </a:p>
        </p:txBody>
      </p:sp>
      <p:sp>
        <p:nvSpPr>
          <p:cNvPr id="634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C7F16C3-B7A6-4CBC-9655-3B8B96B34107}"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60</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Scenario 4</a:t>
            </a:r>
          </a:p>
        </p:txBody>
      </p:sp>
      <p:sp>
        <p:nvSpPr>
          <p:cNvPr id="64516" name="Rectangle 3"/>
          <p:cNvSpPr>
            <a:spLocks noGrp="1" noChangeArrowheads="1"/>
          </p:cNvSpPr>
          <p:nvPr>
            <p:ph idx="1"/>
          </p:nvPr>
        </p:nvSpPr>
        <p:spPr/>
        <p:txBody>
          <a:bodyPr/>
          <a:lstStyle/>
          <a:p>
            <a:pPr>
              <a:buFontTx/>
              <a:buNone/>
              <a:defRPr/>
            </a:pPr>
            <a:r>
              <a:rPr lang="en-US" sz="2800" b="0" dirty="0" smtClean="0">
                <a:solidFill>
                  <a:schemeClr val="accent4">
                    <a:lumMod val="10000"/>
                  </a:schemeClr>
                </a:solidFill>
                <a:latin typeface="Arial" charset="0"/>
                <a:cs typeface="Arial" charset="0"/>
              </a:rPr>
              <a:t>Answer:  </a:t>
            </a:r>
          </a:p>
          <a:p>
            <a:pPr>
              <a:defRPr/>
            </a:pPr>
            <a:r>
              <a:rPr lang="en-US" sz="2800" b="0" dirty="0" smtClean="0">
                <a:solidFill>
                  <a:schemeClr val="accent4">
                    <a:lumMod val="10000"/>
                  </a:schemeClr>
                </a:solidFill>
                <a:latin typeface="Arial" charset="0"/>
                <a:cs typeface="Arial" charset="0"/>
              </a:rPr>
              <a:t>Quickly issue a Security-Security-Security message on VHF Channel 16. </a:t>
            </a:r>
          </a:p>
          <a:p>
            <a:pPr>
              <a:defRPr/>
            </a:pPr>
            <a:r>
              <a:rPr lang="en-US" sz="2800" b="0" dirty="0" smtClean="0">
                <a:solidFill>
                  <a:schemeClr val="accent4">
                    <a:lumMod val="10000"/>
                  </a:schemeClr>
                </a:solidFill>
                <a:latin typeface="Arial" charset="0"/>
                <a:cs typeface="Arial" charset="0"/>
              </a:rPr>
              <a:t>Warn all the vessels approaching buoy #1 you are slowing speed.  </a:t>
            </a:r>
          </a:p>
          <a:p>
            <a:pPr>
              <a:defRPr/>
            </a:pPr>
            <a:r>
              <a:rPr lang="en-US" sz="2800" b="0" dirty="0" smtClean="0">
                <a:solidFill>
                  <a:schemeClr val="accent4">
                    <a:lumMod val="10000"/>
                  </a:schemeClr>
                </a:solidFill>
                <a:latin typeface="Arial" charset="0"/>
                <a:cs typeface="Arial" charset="0"/>
              </a:rPr>
              <a:t>Sound the danger signal on your horn while slowly reducing speed.  </a:t>
            </a:r>
          </a:p>
          <a:p>
            <a:pPr>
              <a:defRPr/>
            </a:pPr>
            <a:r>
              <a:rPr lang="en-US" sz="2800" b="0" dirty="0" smtClean="0">
                <a:solidFill>
                  <a:schemeClr val="accent4">
                    <a:lumMod val="10000"/>
                  </a:schemeClr>
                </a:solidFill>
                <a:latin typeface="Arial" charset="0"/>
                <a:cs typeface="Arial" charset="0"/>
              </a:rPr>
              <a:t>Sound the danger signal again.  </a:t>
            </a:r>
          </a:p>
          <a:p>
            <a:pPr>
              <a:defRPr/>
            </a:pPr>
            <a:r>
              <a:rPr lang="en-US" sz="2800" b="0" dirty="0" smtClean="0">
                <a:solidFill>
                  <a:schemeClr val="accent4">
                    <a:lumMod val="10000"/>
                  </a:schemeClr>
                </a:solidFill>
                <a:latin typeface="Arial" charset="0"/>
                <a:cs typeface="Arial" charset="0"/>
              </a:rPr>
              <a:t>Keep a sharp lookout.  Avoid a collision.</a:t>
            </a:r>
          </a:p>
          <a:p>
            <a:pPr>
              <a:buFontTx/>
              <a:buNone/>
              <a:defRPr/>
            </a:pPr>
            <a:r>
              <a:rPr lang="en-US" sz="2800" b="0" dirty="0" smtClean="0">
                <a:solidFill>
                  <a:schemeClr val="accent4">
                    <a:lumMod val="10000"/>
                  </a:schemeClr>
                </a:solidFill>
                <a:latin typeface="Arial" charset="0"/>
                <a:cs typeface="Arial" charset="0"/>
              </a:rPr>
              <a:t>.  </a:t>
            </a:r>
          </a:p>
        </p:txBody>
      </p:sp>
      <p:sp>
        <p:nvSpPr>
          <p:cNvPr id="645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C03B2A0-6697-4895-B9DF-671A7AB26FEB}"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61</a:t>
            </a:fld>
            <a:endParaRPr lang="en-US" altLang="en-US" sz="1000">
              <a:solidFill>
                <a:srgbClr val="003366"/>
              </a:solidFill>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The Weekend Navigator</a:t>
            </a:r>
          </a:p>
        </p:txBody>
      </p:sp>
      <p:sp>
        <p:nvSpPr>
          <p:cNvPr id="65540" name="Rectangle 3"/>
          <p:cNvSpPr>
            <a:spLocks noGrp="1" noChangeArrowheads="1"/>
          </p:cNvSpPr>
          <p:nvPr>
            <p:ph idx="1"/>
          </p:nvPr>
        </p:nvSpPr>
        <p:spPr>
          <a:xfrm>
            <a:off x="457200" y="1524001"/>
            <a:ext cx="8229600" cy="1600200"/>
          </a:xfrm>
        </p:spPr>
        <p:txBody>
          <a:bodyPr anchor="ctr"/>
          <a:lstStyle/>
          <a:p>
            <a:pPr marL="0" indent="0" eaLnBrk="1" hangingPunct="1">
              <a:lnSpc>
                <a:spcPct val="80000"/>
              </a:lnSpc>
              <a:spcBef>
                <a:spcPct val="0"/>
              </a:spcBef>
              <a:buNone/>
              <a:defRPr/>
            </a:pPr>
            <a:r>
              <a:rPr lang="en-US" sz="3600" dirty="0" smtClean="0">
                <a:solidFill>
                  <a:schemeClr val="accent4">
                    <a:lumMod val="10000"/>
                  </a:schemeClr>
                </a:solidFill>
                <a:latin typeface="Arial" charset="0"/>
                <a:ea typeface="+mj-ea"/>
                <a:cs typeface="Arial" charset="0"/>
              </a:rPr>
              <a:t>End Additional Slides</a:t>
            </a:r>
          </a:p>
        </p:txBody>
      </p:sp>
      <p:sp>
        <p:nvSpPr>
          <p:cNvPr id="655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FAB05C7-CC0D-4CC6-9DEF-A48B50E07C60}"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62</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65541"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85294"/>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Orientation</a:t>
            </a:r>
          </a:p>
        </p:txBody>
      </p:sp>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B84E266-59C8-4CD7-92FA-04851F8DDC45}"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7</a:t>
            </a:fld>
            <a:endParaRPr lang="en-US" altLang="en-US" sz="1000">
              <a:solidFill>
                <a:srgbClr val="003366"/>
              </a:solidFill>
              <a:latin typeface="Comic Sans MS" panose="030F0702030302020204" pitchFamily="66" charset="0"/>
              <a:cs typeface="Times New Roman" panose="02020603050405020304" pitchFamily="18" charset="0"/>
            </a:endParaRPr>
          </a:p>
        </p:txBody>
      </p:sp>
      <p:grpSp>
        <p:nvGrpSpPr>
          <p:cNvPr id="3" name="Group 2"/>
          <p:cNvGrpSpPr/>
          <p:nvPr/>
        </p:nvGrpSpPr>
        <p:grpSpPr>
          <a:xfrm>
            <a:off x="457200" y="1562100"/>
            <a:ext cx="7924800" cy="5008563"/>
            <a:chOff x="0" y="1063625"/>
            <a:chExt cx="9151938" cy="5843588"/>
          </a:xfrm>
        </p:grpSpPr>
        <p:pic>
          <p:nvPicPr>
            <p:cNvPr id="9220" name="Picture 7" descr="Fig_15-5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7063" y="1076325"/>
              <a:ext cx="4714875"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Fig_15-5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63625"/>
              <a:ext cx="44958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678113" y="1260475"/>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210425" y="1271588"/>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5"/>
          <p:cNvSpPr txBox="1">
            <a:spLocks noChangeArrowheads="1"/>
          </p:cNvSpPr>
          <p:nvPr/>
        </p:nvSpPr>
        <p:spPr bwMode="auto">
          <a:xfrm>
            <a:off x="7391400" y="381000"/>
            <a:ext cx="14478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Fig15-5</a:t>
            </a:r>
          </a:p>
        </p:txBody>
      </p:sp>
      <p:sp>
        <p:nvSpPr>
          <p:cNvPr id="9" name="Text Box 10"/>
          <p:cNvSpPr txBox="1">
            <a:spLocks noChangeArrowheads="1"/>
          </p:cNvSpPr>
          <p:nvPr/>
        </p:nvSpPr>
        <p:spPr bwMode="auto">
          <a:xfrm>
            <a:off x="740783" y="1112838"/>
            <a:ext cx="3325813" cy="369888"/>
          </a:xfrm>
          <a:prstGeom prst="rect">
            <a:avLst/>
          </a:prstGeom>
          <a:noFill/>
          <a:ln w="9525">
            <a:noFill/>
            <a:miter lim="800000"/>
            <a:headEnd/>
            <a:tailEnd/>
          </a:ln>
          <a:effectLst/>
        </p:spPr>
        <p:txBody>
          <a:bodyPr>
            <a:spAutoFit/>
          </a:bodyPr>
          <a:lstStyle/>
          <a:p>
            <a:pPr>
              <a:spcBef>
                <a:spcPct val="50000"/>
              </a:spcBef>
              <a:defRPr/>
            </a:pPr>
            <a:r>
              <a:rPr lang="en-US" dirty="0">
                <a:latin typeface="Arial" pitchFamily="34" charset="0"/>
                <a:cs typeface="Arial" pitchFamily="34" charset="0"/>
              </a:rPr>
              <a:t>Heads-UP (track-up) Display</a:t>
            </a:r>
          </a:p>
        </p:txBody>
      </p:sp>
      <p:sp>
        <p:nvSpPr>
          <p:cNvPr id="10" name="Text Box 11"/>
          <p:cNvSpPr txBox="1">
            <a:spLocks noChangeArrowheads="1"/>
          </p:cNvSpPr>
          <p:nvPr/>
        </p:nvSpPr>
        <p:spPr bwMode="auto">
          <a:xfrm>
            <a:off x="5264150" y="1125424"/>
            <a:ext cx="3117850" cy="369888"/>
          </a:xfrm>
          <a:prstGeom prst="rect">
            <a:avLst/>
          </a:prstGeom>
          <a:noFill/>
          <a:ln w="9525">
            <a:noFill/>
            <a:miter lim="800000"/>
            <a:headEnd/>
            <a:tailEnd/>
          </a:ln>
          <a:effectLst/>
        </p:spPr>
        <p:txBody>
          <a:bodyPr>
            <a:spAutoFit/>
          </a:bodyPr>
          <a:lstStyle/>
          <a:p>
            <a:pPr>
              <a:spcBef>
                <a:spcPct val="50000"/>
              </a:spcBef>
              <a:defRPr/>
            </a:pPr>
            <a:r>
              <a:rPr lang="en-US" dirty="0">
                <a:latin typeface="Arial" pitchFamily="34" charset="0"/>
                <a:cs typeface="Arial" pitchFamily="34" charset="0"/>
              </a:rPr>
              <a:t>North-UP Display </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14300" y="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4400" dirty="0">
                <a:latin typeface="Arial" charset="0"/>
                <a:cs typeface="Arial" charset="0"/>
              </a:rPr>
              <a:t>Range Rings- VRM- EBL</a:t>
            </a:r>
          </a:p>
        </p:txBody>
      </p:sp>
      <p:sp>
        <p:nvSpPr>
          <p:cNvPr id="10244" name="Rectangle 3"/>
          <p:cNvSpPr>
            <a:spLocks noGrp="1" noChangeArrowheads="1"/>
          </p:cNvSpPr>
          <p:nvPr>
            <p:ph idx="1"/>
          </p:nvPr>
        </p:nvSpPr>
        <p:spPr/>
        <p:txBody>
          <a:bodyPr/>
          <a:lstStyle/>
          <a:p>
            <a:r>
              <a:rPr lang="en-US" altLang="en-US" b="0" smtClean="0">
                <a:cs typeface="Times New Roman" panose="02020603050405020304" pitchFamily="18" charset="0"/>
              </a:rPr>
              <a:t>Fig.15-6 goes here</a:t>
            </a:r>
          </a:p>
        </p:txBody>
      </p:sp>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1919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1919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1919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312123C-D28D-4B54-BBCF-4801083BB0C8}" type="slidenum">
              <a:rPr lang="en-US" altLang="en-US" sz="1000">
                <a:solidFill>
                  <a:srgbClr val="003366"/>
                </a:solidFill>
                <a:latin typeface="Comic Sans MS" panose="030F0702030302020204" pitchFamily="66" charset="0"/>
                <a:cs typeface="Times New Roman" panose="02020603050405020304" pitchFamily="18" charset="0"/>
              </a:rPr>
              <a:pPr eaLnBrk="1" hangingPunct="1">
                <a:spcBef>
                  <a:spcPct val="0"/>
                </a:spcBef>
                <a:buFontTx/>
                <a:buNone/>
              </a:pPr>
              <a:t>8</a:t>
            </a:fld>
            <a:endParaRPr lang="en-US" altLang="en-US" sz="1000">
              <a:solidFill>
                <a:srgbClr val="003366"/>
              </a:solidFill>
              <a:latin typeface="Comic Sans MS" panose="030F0702030302020204" pitchFamily="66" charset="0"/>
              <a:cs typeface="Times New Roman" panose="02020603050405020304" pitchFamily="18" charset="0"/>
            </a:endParaRPr>
          </a:p>
        </p:txBody>
      </p:sp>
      <p:pic>
        <p:nvPicPr>
          <p:cNvPr id="10245" name="Picture 4" descr="Fig 15-6_0.tmp"/>
          <p:cNvPicPr>
            <a:picLocks noChangeAspect="1"/>
          </p:cNvPicPr>
          <p:nvPr/>
        </p:nvPicPr>
        <p:blipFill>
          <a:blip r:embed="rId3">
            <a:lum bright="2000" contrast="-4000"/>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20725" y="19050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334000" y="19050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5"/>
          <p:cNvSpPr txBox="1">
            <a:spLocks noChangeArrowheads="1"/>
          </p:cNvSpPr>
          <p:nvPr/>
        </p:nvSpPr>
        <p:spPr bwMode="auto">
          <a:xfrm>
            <a:off x="7848600" y="6324600"/>
            <a:ext cx="990600" cy="304800"/>
          </a:xfrm>
          <a:prstGeom prst="rect">
            <a:avLst/>
          </a:prstGeom>
          <a:noFill/>
          <a:ln w="9525">
            <a:noFill/>
            <a:miter lim="800000"/>
            <a:headEnd/>
            <a:tailEnd/>
          </a:ln>
        </p:spPr>
        <p:txBody>
          <a:bodyPr/>
          <a:lstStyle/>
          <a:p>
            <a:pPr marL="342900" indent="-342900" eaLnBrk="0" hangingPunct="0">
              <a:spcBef>
                <a:spcPct val="20000"/>
              </a:spcBef>
              <a:defRPr/>
            </a:pPr>
            <a:r>
              <a:rPr lang="en-US" sz="1600" b="1" kern="0" dirty="0">
                <a:solidFill>
                  <a:schemeClr val="accent6">
                    <a:lumMod val="40000"/>
                    <a:lumOff val="60000"/>
                  </a:schemeClr>
                </a:solidFill>
                <a:latin typeface="Arial" charset="0"/>
              </a:rPr>
              <a:t>Fig15-6</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4400" dirty="0">
                <a:latin typeface="Arial" charset="0"/>
                <a:cs typeface="Arial" charset="0"/>
              </a:rPr>
              <a:t>Avoiding Danger</a:t>
            </a:r>
          </a:p>
        </p:txBody>
      </p:sp>
      <p:sp>
        <p:nvSpPr>
          <p:cNvPr id="11266" name="Rectangle 3"/>
          <p:cNvSpPr>
            <a:spLocks noGrp="1" noChangeArrowheads="1"/>
          </p:cNvSpPr>
          <p:nvPr>
            <p:ph idx="1"/>
          </p:nvPr>
        </p:nvSpPr>
        <p:spPr>
          <a:xfrm>
            <a:off x="304800" y="1447800"/>
            <a:ext cx="8229600" cy="4602163"/>
          </a:xfrm>
        </p:spPr>
        <p:txBody>
          <a:bodyPr/>
          <a:lstStyle/>
          <a:p>
            <a:pPr eaLnBrk="1" hangingPunct="1"/>
            <a:r>
              <a:rPr lang="en-US" altLang="en-US" sz="2800" b="0" dirty="0" smtClean="0">
                <a:solidFill>
                  <a:schemeClr val="accent4">
                    <a:lumMod val="10000"/>
                  </a:schemeClr>
                </a:solidFill>
              </a:rPr>
              <a:t>Use radar to monitor hazardous areas</a:t>
            </a:r>
          </a:p>
          <a:p>
            <a:pPr eaLnBrk="1" hangingPunct="1"/>
            <a:r>
              <a:rPr lang="en-US" altLang="en-US" sz="2800" b="0" dirty="0" smtClean="0">
                <a:solidFill>
                  <a:schemeClr val="accent4">
                    <a:lumMod val="10000"/>
                  </a:schemeClr>
                </a:solidFill>
              </a:rPr>
              <a:t>Set your VRM to a radius that avoids the hazard</a:t>
            </a:r>
          </a:p>
          <a:p>
            <a:pPr eaLnBrk="1" hangingPunct="1"/>
            <a:endParaRPr lang="en-US" altLang="en-US" sz="2800" b="0" dirty="0" smtClean="0">
              <a:solidFill>
                <a:schemeClr val="accent4">
                  <a:lumMod val="10000"/>
                </a:schemeClr>
              </a:solidFill>
            </a:endParaRPr>
          </a:p>
          <a:p>
            <a:pPr eaLnBrk="1" hangingPunct="1"/>
            <a:endParaRPr lang="en-US" altLang="en-US" sz="2800" b="0" dirty="0" smtClean="0">
              <a:solidFill>
                <a:schemeClr val="accent4">
                  <a:lumMod val="10000"/>
                </a:schemeClr>
              </a:solidFill>
            </a:endParaRPr>
          </a:p>
          <a:p>
            <a:pPr eaLnBrk="1" hangingPunct="1"/>
            <a:endParaRPr lang="en-US" altLang="en-US" sz="2800" b="0" dirty="0" smtClean="0">
              <a:solidFill>
                <a:schemeClr val="accent4">
                  <a:lumMod val="10000"/>
                </a:schemeClr>
              </a:solidFill>
            </a:endParaRPr>
          </a:p>
          <a:p>
            <a:pPr eaLnBrk="1" hangingPunct="1"/>
            <a:endParaRPr lang="en-US" altLang="en-US" sz="2800" b="0" dirty="0" smtClean="0">
              <a:solidFill>
                <a:schemeClr val="accent4">
                  <a:lumMod val="10000"/>
                </a:schemeClr>
              </a:solidFill>
            </a:endParaRPr>
          </a:p>
          <a:p>
            <a:pPr eaLnBrk="1" hangingPunct="1"/>
            <a:endParaRPr lang="en-US" altLang="en-US" sz="2800" b="0" dirty="0" smtClean="0">
              <a:solidFill>
                <a:schemeClr val="accent4">
                  <a:lumMod val="10000"/>
                </a:schemeClr>
              </a:solidFill>
            </a:endParaRPr>
          </a:p>
          <a:p>
            <a:pPr eaLnBrk="1" hangingPunct="1"/>
            <a:endParaRPr lang="en-US" altLang="en-US" sz="2800" b="0" dirty="0" smtClean="0">
              <a:solidFill>
                <a:schemeClr val="accent4">
                  <a:lumMod val="10000"/>
                </a:schemeClr>
              </a:solidFill>
            </a:endParaRPr>
          </a:p>
          <a:p>
            <a:pPr eaLnBrk="1" hangingPunct="1"/>
            <a:r>
              <a:rPr lang="en-US" altLang="en-US" sz="2800" b="0" dirty="0" smtClean="0">
                <a:solidFill>
                  <a:schemeClr val="accent4">
                    <a:lumMod val="10000"/>
                  </a:schemeClr>
                </a:solidFill>
              </a:rPr>
              <a:t>Use VRM to find your way home</a:t>
            </a:r>
          </a:p>
        </p:txBody>
      </p:sp>
      <p:pic>
        <p:nvPicPr>
          <p:cNvPr id="11267" name="Picture 4" descr="Fig 23-5 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295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descr="Fig 23-6 r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0"/>
            <a:ext cx="42672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bwMode="auto">
          <a:xfrm>
            <a:off x="7391400" y="6172200"/>
            <a:ext cx="1752600" cy="304800"/>
          </a:xfrm>
          <a:prstGeom prst="rect">
            <a:avLst/>
          </a:prstGeom>
          <a:noFill/>
          <a:ln w="9525">
            <a:noFill/>
            <a:miter lim="800000"/>
            <a:headEnd/>
            <a:tailEnd/>
          </a:ln>
        </p:spPr>
        <p:txBody>
          <a:bodyPr/>
          <a:lstStyle/>
          <a:p>
            <a:pPr marL="342900" indent="-342900" eaLnBrk="0" hangingPunct="0">
              <a:spcBef>
                <a:spcPct val="20000"/>
              </a:spcBef>
              <a:defRPr/>
            </a:pPr>
            <a:r>
              <a:rPr lang="en-US" sz="1600" kern="0" dirty="0">
                <a:solidFill>
                  <a:schemeClr val="accent6">
                    <a:lumMod val="50000"/>
                  </a:schemeClr>
                </a:solidFill>
                <a:latin typeface="Arial" charset="0"/>
              </a:rPr>
              <a:t>Figs 23-5 &amp; 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lorerTools_am_17 print PowerPlugs Templates for PowerPoint">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666699"/>
        </a:dk2>
        <a:lt2>
          <a:srgbClr val="FFCC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6741</TotalTime>
  <Words>3638</Words>
  <Application>Microsoft Office PowerPoint</Application>
  <PresentationFormat>On-screen Show (4:3)</PresentationFormat>
  <Paragraphs>487</Paragraphs>
  <Slides>62</Slides>
  <Notes>58</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ExplorerTools_am_17 print PowerPlugs Templates for PowerPoint</vt:lpstr>
      <vt:lpstr>The Weekend Navigator</vt:lpstr>
      <vt:lpstr>The Weekend Navigator</vt:lpstr>
      <vt:lpstr> Radar </vt:lpstr>
      <vt:lpstr>Echo</vt:lpstr>
      <vt:lpstr>Radar Display</vt:lpstr>
      <vt:lpstr>Radar Display</vt:lpstr>
      <vt:lpstr>Orientation</vt:lpstr>
      <vt:lpstr>Range Rings- VRM- EBL</vt:lpstr>
      <vt:lpstr>Avoiding Danger</vt:lpstr>
      <vt:lpstr>  Integrating Radar-GPS</vt:lpstr>
      <vt:lpstr>Overlaying GPS w/ Radar</vt:lpstr>
      <vt:lpstr>Relative Motion</vt:lpstr>
      <vt:lpstr>Relative Motion</vt:lpstr>
      <vt:lpstr>Relative Motion</vt:lpstr>
      <vt:lpstr>Assessing Speed of Targets</vt:lpstr>
      <vt:lpstr>Collision Avoidance</vt:lpstr>
      <vt:lpstr>You Change Direction (20° to Port)</vt:lpstr>
      <vt:lpstr>They Change Speed</vt:lpstr>
      <vt:lpstr>     You Change Speed</vt:lpstr>
      <vt:lpstr>     “Seeing” Weather</vt:lpstr>
      <vt:lpstr>      “Seeing” Weather</vt:lpstr>
      <vt:lpstr>The Weekend Navigator</vt:lpstr>
      <vt:lpstr>Scenario 1</vt:lpstr>
      <vt:lpstr>Scenario 1</vt:lpstr>
      <vt:lpstr>Scenario 1 (cont)</vt:lpstr>
      <vt:lpstr>Scenario 1 (cont)</vt:lpstr>
      <vt:lpstr>The Weekend Navigator</vt:lpstr>
      <vt:lpstr>     Fluxgate Compass</vt:lpstr>
      <vt:lpstr>Gyrocompass</vt:lpstr>
      <vt:lpstr>GPS Compass</vt:lpstr>
      <vt:lpstr>The Weekend Navigator</vt:lpstr>
      <vt:lpstr>Autopilot </vt:lpstr>
      <vt:lpstr>Autopilot</vt:lpstr>
      <vt:lpstr>The Weekend Navigator</vt:lpstr>
      <vt:lpstr>Navigating with a Depth Sounder</vt:lpstr>
      <vt:lpstr>Sonar Depth Sounders</vt:lpstr>
      <vt:lpstr>Depth Sounders vs. Fishfinders</vt:lpstr>
      <vt:lpstr>The Weekend Navigator</vt:lpstr>
      <vt:lpstr>Communication Systems</vt:lpstr>
      <vt:lpstr>Purpose Of Marine Radios</vt:lpstr>
      <vt:lpstr>Channels- A Partial List</vt:lpstr>
      <vt:lpstr>DSC</vt:lpstr>
      <vt:lpstr>Calling</vt:lpstr>
      <vt:lpstr>Calling Time Limits</vt:lpstr>
      <vt:lpstr>Mayday Call</vt:lpstr>
      <vt:lpstr>Urgency, Safety &amp; MARB</vt:lpstr>
      <vt:lpstr>EPIRB</vt:lpstr>
      <vt:lpstr>EPIRB/PLB</vt:lpstr>
      <vt:lpstr>The Weekend Navigator</vt:lpstr>
      <vt:lpstr>Instrument Integration</vt:lpstr>
      <vt:lpstr>Instrument Integration</vt:lpstr>
      <vt:lpstr>A Final Few Words</vt:lpstr>
      <vt:lpstr>The Weekend Navigator</vt:lpstr>
      <vt:lpstr>The Weekend Navigator</vt:lpstr>
      <vt:lpstr>Scenario 2</vt:lpstr>
      <vt:lpstr>Scenario 2</vt:lpstr>
      <vt:lpstr>Scenario 3</vt:lpstr>
      <vt:lpstr>Scenario 3</vt:lpstr>
      <vt:lpstr>Scenario 3 (cont)</vt:lpstr>
      <vt:lpstr>Scenario 4</vt:lpstr>
      <vt:lpstr>Scenario 4</vt:lpstr>
      <vt:lpstr>The Weekend Navigator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Paul DeVita</cp:lastModifiedBy>
  <cp:revision>470</cp:revision>
  <dcterms:created xsi:type="dcterms:W3CDTF">2006-01-02T14:25:47Z</dcterms:created>
  <dcterms:modified xsi:type="dcterms:W3CDTF">2015-01-07T18:13:19Z</dcterms:modified>
</cp:coreProperties>
</file>